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89" r:id="rId4"/>
    <p:sldId id="290" r:id="rId5"/>
    <p:sldId id="270" r:id="rId6"/>
    <p:sldId id="292" r:id="rId7"/>
    <p:sldId id="293" r:id="rId8"/>
    <p:sldId id="295" r:id="rId9"/>
    <p:sldId id="260" r:id="rId10"/>
    <p:sldId id="261" r:id="rId11"/>
    <p:sldId id="263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80" r:id="rId20"/>
    <p:sldId id="279" r:id="rId21"/>
    <p:sldId id="282" r:id="rId22"/>
    <p:sldId id="276" r:id="rId23"/>
    <p:sldId id="283" r:id="rId24"/>
    <p:sldId id="266" r:id="rId25"/>
    <p:sldId id="267" r:id="rId26"/>
    <p:sldId id="268" r:id="rId2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3016" y="1627377"/>
            <a:ext cx="7560945" cy="4294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6" y="861440"/>
            <a:ext cx="7377583" cy="29336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95"/>
              </a:spcBef>
              <a:tabLst>
                <a:tab pos="1898014" algn="l"/>
                <a:tab pos="2307590" algn="l"/>
              </a:tabLst>
            </a:pPr>
            <a:r>
              <a:rPr lang="ru-RU" sz="4400" dirty="0" smtClean="0"/>
              <a:t>СИСТЕМА КОНТРОЛЯ</a:t>
            </a:r>
            <a:br>
              <a:rPr lang="ru-RU" sz="4400" dirty="0" smtClean="0"/>
            </a:br>
            <a:r>
              <a:rPr lang="ru-RU" sz="4400" dirty="0" smtClean="0"/>
              <a:t> В ДОУ И ТЕХНОЛОГИЯ  ЕГО ОСУЩЕСТВЛЕНИЯ</a:t>
            </a:r>
            <a:endParaRPr sz="4400"/>
          </a:p>
        </p:txBody>
      </p:sp>
      <p:sp>
        <p:nvSpPr>
          <p:cNvPr id="14" name="object 14"/>
          <p:cNvSpPr txBox="1"/>
          <p:nvPr/>
        </p:nvSpPr>
        <p:spPr>
          <a:xfrm>
            <a:off x="547217" y="3422141"/>
            <a:ext cx="812292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602360"/>
            <a:ext cx="78085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осуществлению </a:t>
            </a:r>
            <a:r>
              <a:rPr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контроля </a:t>
            </a:r>
            <a:r>
              <a:rPr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дошкольном </a:t>
            </a:r>
            <a:r>
              <a:rPr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учреждении  </a:t>
            </a:r>
            <a:r>
              <a:rPr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предъявляются </a:t>
            </a:r>
            <a:r>
              <a:rPr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следующие</a:t>
            </a:r>
            <a:r>
              <a:rPr spc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1334262"/>
            <a:ext cx="7814945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90500">
              <a:lnSpc>
                <a:spcPct val="100000"/>
              </a:lnSpc>
              <a:spcBef>
                <a:spcPts val="105"/>
              </a:spcBef>
              <a:buSzPct val="95000"/>
              <a:buChar char="•"/>
              <a:tabLst>
                <a:tab pos="102870" algn="l"/>
              </a:tabLst>
            </a:pPr>
            <a:r>
              <a:rPr sz="2000" b="1" spc="-25" dirty="0">
                <a:latin typeface="Arial"/>
                <a:cs typeface="Arial"/>
              </a:rPr>
              <a:t>следует </a:t>
            </a:r>
            <a:r>
              <a:rPr sz="2000" b="1" spc="-5" dirty="0">
                <a:latin typeface="Arial"/>
                <a:cs typeface="Arial"/>
              </a:rPr>
              <a:t>не </a:t>
            </a:r>
            <a:r>
              <a:rPr sz="2000" b="1" spc="-10" dirty="0">
                <a:latin typeface="Arial"/>
                <a:cs typeface="Arial"/>
              </a:rPr>
              <a:t>просто контролировать </a:t>
            </a:r>
            <a:r>
              <a:rPr sz="2000" b="1" spc="-5" dirty="0">
                <a:latin typeface="Arial"/>
                <a:cs typeface="Arial"/>
              </a:rPr>
              <a:t>состояние </a:t>
            </a:r>
            <a:r>
              <a:rPr sz="2000" b="1" spc="-25" dirty="0">
                <a:latin typeface="Arial"/>
                <a:cs typeface="Arial"/>
              </a:rPr>
              <a:t>дел, </a:t>
            </a:r>
            <a:r>
              <a:rPr sz="2000" b="1" dirty="0">
                <a:latin typeface="Arial"/>
                <a:cs typeface="Arial"/>
              </a:rPr>
              <a:t>а </a:t>
            </a:r>
            <a:r>
              <a:rPr sz="2000" b="1" spc="-20" dirty="0">
                <a:latin typeface="Arial"/>
                <a:cs typeface="Arial"/>
              </a:rPr>
              <a:t>создать  </a:t>
            </a:r>
            <a:r>
              <a:rPr sz="2000" b="1" spc="-15" dirty="0">
                <a:latin typeface="Arial"/>
                <a:cs typeface="Arial"/>
              </a:rPr>
              <a:t>единую </a:t>
            </a:r>
            <a:r>
              <a:rPr sz="2000" b="1" spc="-5" dirty="0">
                <a:latin typeface="Arial"/>
                <a:cs typeface="Arial"/>
              </a:rPr>
              <a:t>систему </a:t>
            </a:r>
            <a:r>
              <a:rPr sz="2000" b="1" spc="-10" dirty="0">
                <a:latin typeface="Arial"/>
                <a:cs typeface="Arial"/>
              </a:rPr>
              <a:t>контроля </a:t>
            </a:r>
            <a:r>
              <a:rPr sz="2000" b="1" spc="-20" dirty="0">
                <a:latin typeface="Arial"/>
                <a:cs typeface="Arial"/>
              </a:rPr>
              <a:t>всех </a:t>
            </a:r>
            <a:r>
              <a:rPr sz="2000" b="1" spc="-10" dirty="0">
                <a:latin typeface="Arial"/>
                <a:cs typeface="Arial"/>
              </a:rPr>
              <a:t>направлений </a:t>
            </a:r>
            <a:r>
              <a:rPr sz="2000" b="1" spc="-15" dirty="0">
                <a:latin typeface="Arial"/>
                <a:cs typeface="Arial"/>
              </a:rPr>
              <a:t>деятельности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ДОУ;</a:t>
            </a:r>
            <a:endParaRPr sz="2000" b="1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spc="-10" dirty="0">
                <a:latin typeface="Arial"/>
                <a:cs typeface="Arial"/>
              </a:rPr>
              <a:t>контроль </a:t>
            </a:r>
            <a:r>
              <a:rPr sz="2000" b="1" spc="-20" dirty="0">
                <a:latin typeface="Arial"/>
                <a:cs typeface="Arial"/>
              </a:rPr>
              <a:t>необходимо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планировать;</a:t>
            </a:r>
            <a:endParaRPr sz="2000" b="1">
              <a:latin typeface="Arial"/>
              <a:cs typeface="Arial"/>
            </a:endParaRPr>
          </a:p>
          <a:p>
            <a:pPr marL="12700" marR="156210" algn="just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dirty="0">
                <a:latin typeface="Arial"/>
                <a:cs typeface="Arial"/>
              </a:rPr>
              <a:t>в </a:t>
            </a:r>
            <a:r>
              <a:rPr sz="2000" b="1" spc="-5" dirty="0">
                <a:latin typeface="Arial"/>
                <a:cs typeface="Arial"/>
              </a:rPr>
              <a:t>процессе </a:t>
            </a:r>
            <a:r>
              <a:rPr sz="2000" b="1" spc="-10" dirty="0">
                <a:latin typeface="Arial"/>
                <a:cs typeface="Arial"/>
              </a:rPr>
              <a:t>контроля важна </a:t>
            </a:r>
            <a:r>
              <a:rPr sz="2000" b="1" spc="-5" dirty="0">
                <a:latin typeface="Arial"/>
                <a:cs typeface="Arial"/>
              </a:rPr>
              <a:t>не </a:t>
            </a:r>
            <a:r>
              <a:rPr sz="2000" b="1" spc="-10" dirty="0">
                <a:latin typeface="Arial"/>
                <a:cs typeface="Arial"/>
              </a:rPr>
              <a:t>констатация </a:t>
            </a:r>
            <a:r>
              <a:rPr sz="2000" b="1" spc="-5" dirty="0">
                <a:latin typeface="Arial"/>
                <a:cs typeface="Arial"/>
              </a:rPr>
              <a:t>факта, </a:t>
            </a:r>
            <a:r>
              <a:rPr sz="2000" b="1" dirty="0">
                <a:latin typeface="Arial"/>
                <a:cs typeface="Arial"/>
              </a:rPr>
              <a:t>а </a:t>
            </a:r>
            <a:r>
              <a:rPr sz="2000" b="1" spc="-10" dirty="0">
                <a:latin typeface="Arial"/>
                <a:cs typeface="Arial"/>
              </a:rPr>
              <a:t>выявление  </a:t>
            </a:r>
            <a:r>
              <a:rPr sz="2000" b="1" spc="-5" dirty="0">
                <a:latin typeface="Arial"/>
                <a:cs typeface="Arial"/>
              </a:rPr>
              <a:t>причин, вызывающих </a:t>
            </a:r>
            <a:r>
              <a:rPr sz="2000" b="1" spc="-15" dirty="0">
                <a:latin typeface="Arial"/>
                <a:cs typeface="Arial"/>
              </a:rPr>
              <a:t>недостатки, </a:t>
            </a:r>
            <a:r>
              <a:rPr sz="2000" b="1" spc="-5" dirty="0">
                <a:latin typeface="Arial"/>
                <a:cs typeface="Arial"/>
              </a:rPr>
              <a:t>выработка эффективных мер,  </a:t>
            </a:r>
            <a:r>
              <a:rPr sz="2000" b="1" spc="-10" dirty="0">
                <a:latin typeface="Arial"/>
                <a:cs typeface="Arial"/>
              </a:rPr>
              <a:t>направленных </a:t>
            </a:r>
            <a:r>
              <a:rPr sz="2000" b="1" spc="-5" dirty="0">
                <a:latin typeface="Arial"/>
                <a:cs typeface="Arial"/>
              </a:rPr>
              <a:t>на </a:t>
            </a:r>
            <a:r>
              <a:rPr sz="2000" b="1" dirty="0">
                <a:latin typeface="Arial"/>
                <a:cs typeface="Arial"/>
              </a:rPr>
              <a:t>их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устранение;</a:t>
            </a:r>
            <a:endParaRPr sz="2000" b="1">
              <a:latin typeface="Arial"/>
              <a:cs typeface="Arial"/>
            </a:endParaRPr>
          </a:p>
          <a:p>
            <a:pPr marL="12700" marR="25971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spc="-10" dirty="0">
                <a:latin typeface="Arial"/>
                <a:cs typeface="Arial"/>
              </a:rPr>
              <a:t>контроль </a:t>
            </a:r>
            <a:r>
              <a:rPr sz="2000" b="1" spc="-40" dirty="0">
                <a:latin typeface="Arial"/>
                <a:cs typeface="Arial"/>
              </a:rPr>
              <a:t>будет </a:t>
            </a:r>
            <a:r>
              <a:rPr sz="2000" b="1" spc="-5" dirty="0">
                <a:latin typeface="Arial"/>
                <a:cs typeface="Arial"/>
              </a:rPr>
              <a:t>действенным </a:t>
            </a:r>
            <a:r>
              <a:rPr sz="2000" b="1" dirty="0">
                <a:latin typeface="Arial"/>
                <a:cs typeface="Arial"/>
              </a:rPr>
              <a:t>в </a:t>
            </a:r>
            <a:r>
              <a:rPr sz="2000" b="1" spc="-15" dirty="0">
                <a:latin typeface="Arial"/>
                <a:cs typeface="Arial"/>
              </a:rPr>
              <a:t>том </a:t>
            </a:r>
            <a:r>
              <a:rPr sz="2000" b="1" dirty="0">
                <a:latin typeface="Arial"/>
                <a:cs typeface="Arial"/>
              </a:rPr>
              <a:t>случае, </a:t>
            </a:r>
            <a:r>
              <a:rPr sz="2000" b="1" spc="-5" dirty="0">
                <a:latin typeface="Arial"/>
                <a:cs typeface="Arial"/>
              </a:rPr>
              <a:t>если он  </a:t>
            </a:r>
            <a:r>
              <a:rPr sz="2000" b="1" spc="-15" dirty="0">
                <a:latin typeface="Arial"/>
                <a:cs typeface="Arial"/>
              </a:rPr>
              <a:t>осуществляется </a:t>
            </a:r>
            <a:r>
              <a:rPr sz="2000" b="1" dirty="0">
                <a:latin typeface="Arial"/>
                <a:cs typeface="Arial"/>
              </a:rPr>
              <a:t>современно и </a:t>
            </a:r>
            <a:r>
              <a:rPr sz="2000" b="1" spc="-5" dirty="0">
                <a:latin typeface="Arial"/>
                <a:cs typeface="Arial"/>
              </a:rPr>
              <a:t>рекомендации, выданные по </a:t>
            </a:r>
            <a:r>
              <a:rPr sz="2000" b="1" spc="-20" dirty="0">
                <a:latin typeface="Arial"/>
                <a:cs typeface="Arial"/>
              </a:rPr>
              <a:t>его  </a:t>
            </a:r>
            <a:r>
              <a:rPr sz="2000" b="1" spc="-15" dirty="0">
                <a:latin typeface="Arial"/>
                <a:cs typeface="Arial"/>
              </a:rPr>
              <a:t>итогам, </a:t>
            </a:r>
            <a:r>
              <a:rPr sz="2000" b="1" spc="-30" dirty="0">
                <a:latin typeface="Arial"/>
                <a:cs typeface="Arial"/>
              </a:rPr>
              <a:t>будут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выполнены;</a:t>
            </a:r>
            <a:endParaRPr sz="2000" b="1">
              <a:latin typeface="Arial"/>
              <a:cs typeface="Arial"/>
            </a:endParaRPr>
          </a:p>
          <a:p>
            <a:pPr marL="12700" marR="53721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spc="-20" dirty="0">
                <a:latin typeface="Arial"/>
                <a:cs typeface="Arial"/>
              </a:rPr>
              <a:t>необходимо </a:t>
            </a:r>
            <a:r>
              <a:rPr sz="2000" b="1" spc="-10" dirty="0">
                <a:latin typeface="Arial"/>
                <a:cs typeface="Arial"/>
              </a:rPr>
              <a:t>оказывать </a:t>
            </a:r>
            <a:r>
              <a:rPr sz="2000" b="1" spc="-5" dirty="0">
                <a:latin typeface="Arial"/>
                <a:cs typeface="Arial"/>
              </a:rPr>
              <a:t>помощь </a:t>
            </a:r>
            <a:r>
              <a:rPr sz="2000" b="1" dirty="0">
                <a:latin typeface="Arial"/>
                <a:cs typeface="Arial"/>
              </a:rPr>
              <a:t>в </a:t>
            </a:r>
            <a:r>
              <a:rPr sz="2000" b="1" spc="-5" dirty="0">
                <a:latin typeface="Arial"/>
                <a:cs typeface="Arial"/>
              </a:rPr>
              <a:t>реализации рекомендаций  </a:t>
            </a:r>
            <a:r>
              <a:rPr sz="2000" b="1" spc="-10" dirty="0">
                <a:latin typeface="Arial"/>
                <a:cs typeface="Arial"/>
              </a:rPr>
              <a:t>тем, </a:t>
            </a:r>
            <a:r>
              <a:rPr sz="2000" b="1" spc="0" dirty="0">
                <a:latin typeface="Arial"/>
                <a:cs typeface="Arial"/>
              </a:rPr>
              <a:t>кому </a:t>
            </a:r>
            <a:r>
              <a:rPr sz="2000" b="1" spc="-5" dirty="0">
                <a:latin typeface="Arial"/>
                <a:cs typeface="Arial"/>
              </a:rPr>
              <a:t>они </a:t>
            </a:r>
            <a:r>
              <a:rPr sz="2000" b="1" dirty="0">
                <a:latin typeface="Arial"/>
                <a:cs typeface="Arial"/>
              </a:rPr>
              <a:t>были </a:t>
            </a:r>
            <a:r>
              <a:rPr sz="2000" b="1" spc="-5" dirty="0">
                <a:latin typeface="Arial"/>
                <a:cs typeface="Arial"/>
              </a:rPr>
              <a:t>даны по </a:t>
            </a:r>
            <a:r>
              <a:rPr sz="2000" b="1" spc="-20" dirty="0">
                <a:latin typeface="Arial"/>
                <a:cs typeface="Arial"/>
              </a:rPr>
              <a:t>итогам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контроля;</a:t>
            </a:r>
            <a:endParaRPr sz="2000" b="1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spc="-10" dirty="0">
                <a:latin typeface="Arial"/>
                <a:cs typeface="Arial"/>
              </a:rPr>
              <a:t>контроль </a:t>
            </a:r>
            <a:r>
              <a:rPr sz="2000" b="1" dirty="0">
                <a:latin typeface="Arial"/>
                <a:cs typeface="Arial"/>
              </a:rPr>
              <a:t>и </a:t>
            </a:r>
            <a:r>
              <a:rPr sz="2000" b="1" spc="-20" dirty="0">
                <a:latin typeface="Arial"/>
                <a:cs typeface="Arial"/>
              </a:rPr>
              <a:t>его </a:t>
            </a:r>
            <a:r>
              <a:rPr sz="2000" b="1" spc="-10" dirty="0">
                <a:latin typeface="Arial"/>
                <a:cs typeface="Arial"/>
              </a:rPr>
              <a:t>итоги </a:t>
            </a:r>
            <a:r>
              <a:rPr sz="2000" b="1" spc="-15" dirty="0">
                <a:latin typeface="Arial"/>
                <a:cs typeface="Arial"/>
              </a:rPr>
              <a:t>должны </a:t>
            </a:r>
            <a:r>
              <a:rPr sz="2000" b="1" dirty="0">
                <a:latin typeface="Arial"/>
                <a:cs typeface="Arial"/>
              </a:rPr>
              <a:t>быть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гласными;</a:t>
            </a:r>
            <a:endParaRPr sz="2000" b="1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b="1" spc="-10" dirty="0">
                <a:latin typeface="Arial"/>
                <a:cs typeface="Arial"/>
              </a:rPr>
              <a:t>контроль </a:t>
            </a:r>
            <a:r>
              <a:rPr sz="2000" b="1" spc="-15" dirty="0">
                <a:latin typeface="Arial"/>
                <a:cs typeface="Arial"/>
              </a:rPr>
              <a:t>должен </a:t>
            </a:r>
            <a:r>
              <a:rPr sz="2000" b="1" dirty="0">
                <a:latin typeface="Arial"/>
                <a:cs typeface="Arial"/>
              </a:rPr>
              <a:t>быть </a:t>
            </a:r>
            <a:r>
              <a:rPr sz="2000" b="1" spc="-10" dirty="0">
                <a:latin typeface="Arial"/>
                <a:cs typeface="Arial"/>
              </a:rPr>
              <a:t>направлен </a:t>
            </a:r>
            <a:r>
              <a:rPr sz="2000" b="1" spc="-5" dirty="0">
                <a:latin typeface="Arial"/>
                <a:cs typeface="Arial"/>
              </a:rPr>
              <a:t>не </a:t>
            </a:r>
            <a:r>
              <a:rPr sz="2000" b="1" spc="-15" dirty="0">
                <a:latin typeface="Arial"/>
                <a:cs typeface="Arial"/>
              </a:rPr>
              <a:t>только </a:t>
            </a:r>
            <a:r>
              <a:rPr sz="2000" b="1" spc="-5" dirty="0">
                <a:latin typeface="Arial"/>
                <a:cs typeface="Arial"/>
              </a:rPr>
              <a:t>на </a:t>
            </a:r>
            <a:r>
              <a:rPr sz="2000" b="1" spc="-10" dirty="0">
                <a:latin typeface="Arial"/>
                <a:cs typeface="Arial"/>
              </a:rPr>
              <a:t>выявление  </a:t>
            </a:r>
            <a:r>
              <a:rPr sz="2000" b="1" spc="-15" dirty="0">
                <a:latin typeface="Arial"/>
                <a:cs typeface="Arial"/>
              </a:rPr>
              <a:t>недостатков, </a:t>
            </a:r>
            <a:r>
              <a:rPr sz="2000" b="1" spc="-5" dirty="0">
                <a:latin typeface="Arial"/>
                <a:cs typeface="Arial"/>
              </a:rPr>
              <a:t>но </a:t>
            </a:r>
            <a:r>
              <a:rPr sz="2000" b="1" dirty="0">
                <a:latin typeface="Arial"/>
                <a:cs typeface="Arial"/>
              </a:rPr>
              <a:t>и </a:t>
            </a:r>
            <a:r>
              <a:rPr sz="2000" b="1" spc="-5" dirty="0">
                <a:latin typeface="Arial"/>
                <a:cs typeface="Arial"/>
              </a:rPr>
              <a:t>на поиск </a:t>
            </a:r>
            <a:r>
              <a:rPr sz="2000" b="1" spc="-15" dirty="0">
                <a:latin typeface="Arial"/>
                <a:cs typeface="Arial"/>
              </a:rPr>
              <a:t>нового, </a:t>
            </a:r>
            <a:r>
              <a:rPr sz="2000" b="1" spc="-10" dirty="0">
                <a:latin typeface="Arial"/>
                <a:cs typeface="Arial"/>
              </a:rPr>
              <a:t>интересного, что </a:t>
            </a:r>
            <a:r>
              <a:rPr sz="2000" b="1" spc="-20" dirty="0">
                <a:latin typeface="Arial"/>
                <a:cs typeface="Arial"/>
              </a:rPr>
              <a:t>дает </a:t>
            </a:r>
            <a:r>
              <a:rPr sz="2000" b="1" dirty="0">
                <a:latin typeface="Arial"/>
                <a:cs typeface="Arial"/>
              </a:rPr>
              <a:t>высокие  и </a:t>
            </a:r>
            <a:r>
              <a:rPr sz="2000" b="1" spc="-5" dirty="0">
                <a:latin typeface="Arial"/>
                <a:cs typeface="Arial"/>
              </a:rPr>
              <a:t>стабильные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35" dirty="0">
                <a:latin typeface="Arial"/>
                <a:cs typeface="Arial"/>
              </a:rPr>
              <a:t>результаты.</a:t>
            </a:r>
            <a:endParaRPr sz="2000" b="1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3179" y="3730625"/>
            <a:ext cx="3121660" cy="2150110"/>
          </a:xfrm>
          <a:custGeom>
            <a:avLst/>
            <a:gdLst/>
            <a:ahLst/>
            <a:cxnLst/>
            <a:rect l="l" t="t" r="r" b="b"/>
            <a:pathLst>
              <a:path w="3121660" h="2150110">
                <a:moveTo>
                  <a:pt x="1560830" y="0"/>
                </a:moveTo>
                <a:lnTo>
                  <a:pt x="1503606" y="708"/>
                </a:lnTo>
                <a:lnTo>
                  <a:pt x="1446901" y="2819"/>
                </a:lnTo>
                <a:lnTo>
                  <a:pt x="1390751" y="6306"/>
                </a:lnTo>
                <a:lnTo>
                  <a:pt x="1335190" y="11147"/>
                </a:lnTo>
                <a:lnTo>
                  <a:pt x="1280254" y="17316"/>
                </a:lnTo>
                <a:lnTo>
                  <a:pt x="1225979" y="24789"/>
                </a:lnTo>
                <a:lnTo>
                  <a:pt x="1172399" y="33543"/>
                </a:lnTo>
                <a:lnTo>
                  <a:pt x="1119549" y="43552"/>
                </a:lnTo>
                <a:lnTo>
                  <a:pt x="1067466" y="54793"/>
                </a:lnTo>
                <a:lnTo>
                  <a:pt x="1016184" y="67242"/>
                </a:lnTo>
                <a:lnTo>
                  <a:pt x="965738" y="80873"/>
                </a:lnTo>
                <a:lnTo>
                  <a:pt x="916164" y="95662"/>
                </a:lnTo>
                <a:lnTo>
                  <a:pt x="867497" y="111587"/>
                </a:lnTo>
                <a:lnTo>
                  <a:pt x="819772" y="128621"/>
                </a:lnTo>
                <a:lnTo>
                  <a:pt x="773025" y="146741"/>
                </a:lnTo>
                <a:lnTo>
                  <a:pt x="727290" y="165923"/>
                </a:lnTo>
                <a:lnTo>
                  <a:pt x="682604" y="186141"/>
                </a:lnTo>
                <a:lnTo>
                  <a:pt x="639001" y="207373"/>
                </a:lnTo>
                <a:lnTo>
                  <a:pt x="596516" y="229594"/>
                </a:lnTo>
                <a:lnTo>
                  <a:pt x="555185" y="252779"/>
                </a:lnTo>
                <a:lnTo>
                  <a:pt x="515043" y="276904"/>
                </a:lnTo>
                <a:lnTo>
                  <a:pt x="476125" y="301944"/>
                </a:lnTo>
                <a:lnTo>
                  <a:pt x="438467" y="327877"/>
                </a:lnTo>
                <a:lnTo>
                  <a:pt x="402103" y="354677"/>
                </a:lnTo>
                <a:lnTo>
                  <a:pt x="367070" y="382319"/>
                </a:lnTo>
                <a:lnTo>
                  <a:pt x="333401" y="410780"/>
                </a:lnTo>
                <a:lnTo>
                  <a:pt x="301134" y="440036"/>
                </a:lnTo>
                <a:lnTo>
                  <a:pt x="270302" y="470062"/>
                </a:lnTo>
                <a:lnTo>
                  <a:pt x="240941" y="500834"/>
                </a:lnTo>
                <a:lnTo>
                  <a:pt x="213087" y="532327"/>
                </a:lnTo>
                <a:lnTo>
                  <a:pt x="186774" y="564518"/>
                </a:lnTo>
                <a:lnTo>
                  <a:pt x="162038" y="597381"/>
                </a:lnTo>
                <a:lnTo>
                  <a:pt x="138914" y="630893"/>
                </a:lnTo>
                <a:lnTo>
                  <a:pt x="117437" y="665030"/>
                </a:lnTo>
                <a:lnTo>
                  <a:pt x="97643" y="699767"/>
                </a:lnTo>
                <a:lnTo>
                  <a:pt x="79567" y="735080"/>
                </a:lnTo>
                <a:lnTo>
                  <a:pt x="63243" y="770944"/>
                </a:lnTo>
                <a:lnTo>
                  <a:pt x="48708" y="807335"/>
                </a:lnTo>
                <a:lnTo>
                  <a:pt x="35997" y="844230"/>
                </a:lnTo>
                <a:lnTo>
                  <a:pt x="25145" y="881603"/>
                </a:lnTo>
                <a:lnTo>
                  <a:pt x="16187" y="919431"/>
                </a:lnTo>
                <a:lnTo>
                  <a:pt x="9158" y="957689"/>
                </a:lnTo>
                <a:lnTo>
                  <a:pt x="4093" y="996353"/>
                </a:lnTo>
                <a:lnTo>
                  <a:pt x="1029" y="1035398"/>
                </a:lnTo>
                <a:lnTo>
                  <a:pt x="0" y="1074801"/>
                </a:lnTo>
                <a:lnTo>
                  <a:pt x="1029" y="1114203"/>
                </a:lnTo>
                <a:lnTo>
                  <a:pt x="4093" y="1153248"/>
                </a:lnTo>
                <a:lnTo>
                  <a:pt x="9158" y="1191912"/>
                </a:lnTo>
                <a:lnTo>
                  <a:pt x="16187" y="1230169"/>
                </a:lnTo>
                <a:lnTo>
                  <a:pt x="25145" y="1267997"/>
                </a:lnTo>
                <a:lnTo>
                  <a:pt x="35997" y="1305369"/>
                </a:lnTo>
                <a:lnTo>
                  <a:pt x="48708" y="1342263"/>
                </a:lnTo>
                <a:lnTo>
                  <a:pt x="63243" y="1378654"/>
                </a:lnTo>
                <a:lnTo>
                  <a:pt x="79567" y="1414517"/>
                </a:lnTo>
                <a:lnTo>
                  <a:pt x="97643" y="1449829"/>
                </a:lnTo>
                <a:lnTo>
                  <a:pt x="117437" y="1484565"/>
                </a:lnTo>
                <a:lnTo>
                  <a:pt x="138914" y="1518701"/>
                </a:lnTo>
                <a:lnTo>
                  <a:pt x="162038" y="1552212"/>
                </a:lnTo>
                <a:lnTo>
                  <a:pt x="186774" y="1585075"/>
                </a:lnTo>
                <a:lnTo>
                  <a:pt x="213087" y="1617264"/>
                </a:lnTo>
                <a:lnTo>
                  <a:pt x="240941" y="1648756"/>
                </a:lnTo>
                <a:lnTo>
                  <a:pt x="270302" y="1679527"/>
                </a:lnTo>
                <a:lnTo>
                  <a:pt x="301134" y="1709551"/>
                </a:lnTo>
                <a:lnTo>
                  <a:pt x="333401" y="1738806"/>
                </a:lnTo>
                <a:lnTo>
                  <a:pt x="367070" y="1767266"/>
                </a:lnTo>
                <a:lnTo>
                  <a:pt x="402103" y="1794907"/>
                </a:lnTo>
                <a:lnTo>
                  <a:pt x="438467" y="1821706"/>
                </a:lnTo>
                <a:lnTo>
                  <a:pt x="476125" y="1847637"/>
                </a:lnTo>
                <a:lnTo>
                  <a:pt x="515043" y="1872676"/>
                </a:lnTo>
                <a:lnTo>
                  <a:pt x="555185" y="1896800"/>
                </a:lnTo>
                <a:lnTo>
                  <a:pt x="596516" y="1919984"/>
                </a:lnTo>
                <a:lnTo>
                  <a:pt x="639001" y="1942203"/>
                </a:lnTo>
                <a:lnTo>
                  <a:pt x="682604" y="1963434"/>
                </a:lnTo>
                <a:lnTo>
                  <a:pt x="727290" y="1983651"/>
                </a:lnTo>
                <a:lnTo>
                  <a:pt x="773025" y="2002832"/>
                </a:lnTo>
                <a:lnTo>
                  <a:pt x="819772" y="2020951"/>
                </a:lnTo>
                <a:lnTo>
                  <a:pt x="867497" y="2037984"/>
                </a:lnTo>
                <a:lnTo>
                  <a:pt x="916164" y="2053907"/>
                </a:lnTo>
                <a:lnTo>
                  <a:pt x="965738" y="2068696"/>
                </a:lnTo>
                <a:lnTo>
                  <a:pt x="1016184" y="2082326"/>
                </a:lnTo>
                <a:lnTo>
                  <a:pt x="1067466" y="2094773"/>
                </a:lnTo>
                <a:lnTo>
                  <a:pt x="1119549" y="2106014"/>
                </a:lnTo>
                <a:lnTo>
                  <a:pt x="1172399" y="2116022"/>
                </a:lnTo>
                <a:lnTo>
                  <a:pt x="1225979" y="2124775"/>
                </a:lnTo>
                <a:lnTo>
                  <a:pt x="1280254" y="2132248"/>
                </a:lnTo>
                <a:lnTo>
                  <a:pt x="1335190" y="2138417"/>
                </a:lnTo>
                <a:lnTo>
                  <a:pt x="1390751" y="2143257"/>
                </a:lnTo>
                <a:lnTo>
                  <a:pt x="1446901" y="2146744"/>
                </a:lnTo>
                <a:lnTo>
                  <a:pt x="1503606" y="2148855"/>
                </a:lnTo>
                <a:lnTo>
                  <a:pt x="1560830" y="2149563"/>
                </a:lnTo>
                <a:lnTo>
                  <a:pt x="1618053" y="2148855"/>
                </a:lnTo>
                <a:lnTo>
                  <a:pt x="1674758" y="2146744"/>
                </a:lnTo>
                <a:lnTo>
                  <a:pt x="1730908" y="2143257"/>
                </a:lnTo>
                <a:lnTo>
                  <a:pt x="1786469" y="2138417"/>
                </a:lnTo>
                <a:lnTo>
                  <a:pt x="1841405" y="2132248"/>
                </a:lnTo>
                <a:lnTo>
                  <a:pt x="1895680" y="2124775"/>
                </a:lnTo>
                <a:lnTo>
                  <a:pt x="1949260" y="2116022"/>
                </a:lnTo>
                <a:lnTo>
                  <a:pt x="2002110" y="2106014"/>
                </a:lnTo>
                <a:lnTo>
                  <a:pt x="2054193" y="2094773"/>
                </a:lnTo>
                <a:lnTo>
                  <a:pt x="2105475" y="2082326"/>
                </a:lnTo>
                <a:lnTo>
                  <a:pt x="2155921" y="2068696"/>
                </a:lnTo>
                <a:lnTo>
                  <a:pt x="2205495" y="2053907"/>
                </a:lnTo>
                <a:lnTo>
                  <a:pt x="2254162" y="2037984"/>
                </a:lnTo>
                <a:lnTo>
                  <a:pt x="2301887" y="2020951"/>
                </a:lnTo>
                <a:lnTo>
                  <a:pt x="2348634" y="2002832"/>
                </a:lnTo>
                <a:lnTo>
                  <a:pt x="2394369" y="1983651"/>
                </a:lnTo>
                <a:lnTo>
                  <a:pt x="2439055" y="1963434"/>
                </a:lnTo>
                <a:lnTo>
                  <a:pt x="2482658" y="1942203"/>
                </a:lnTo>
                <a:lnTo>
                  <a:pt x="2525143" y="1919984"/>
                </a:lnTo>
                <a:lnTo>
                  <a:pt x="2566474" y="1896800"/>
                </a:lnTo>
                <a:lnTo>
                  <a:pt x="2606616" y="1872676"/>
                </a:lnTo>
                <a:lnTo>
                  <a:pt x="2645534" y="1847637"/>
                </a:lnTo>
                <a:lnTo>
                  <a:pt x="2683192" y="1821706"/>
                </a:lnTo>
                <a:lnTo>
                  <a:pt x="2719556" y="1794907"/>
                </a:lnTo>
                <a:lnTo>
                  <a:pt x="2754589" y="1767266"/>
                </a:lnTo>
                <a:lnTo>
                  <a:pt x="2788258" y="1738806"/>
                </a:lnTo>
                <a:lnTo>
                  <a:pt x="2820525" y="1709551"/>
                </a:lnTo>
                <a:lnTo>
                  <a:pt x="2851357" y="1679527"/>
                </a:lnTo>
                <a:lnTo>
                  <a:pt x="2880718" y="1648756"/>
                </a:lnTo>
                <a:lnTo>
                  <a:pt x="2908572" y="1617264"/>
                </a:lnTo>
                <a:lnTo>
                  <a:pt x="2934885" y="1585075"/>
                </a:lnTo>
                <a:lnTo>
                  <a:pt x="2959621" y="1552212"/>
                </a:lnTo>
                <a:lnTo>
                  <a:pt x="2982745" y="1518701"/>
                </a:lnTo>
                <a:lnTo>
                  <a:pt x="3004222" y="1484565"/>
                </a:lnTo>
                <a:lnTo>
                  <a:pt x="3024016" y="1449829"/>
                </a:lnTo>
                <a:lnTo>
                  <a:pt x="3042092" y="1414517"/>
                </a:lnTo>
                <a:lnTo>
                  <a:pt x="3058416" y="1378654"/>
                </a:lnTo>
                <a:lnTo>
                  <a:pt x="3072951" y="1342263"/>
                </a:lnTo>
                <a:lnTo>
                  <a:pt x="3085662" y="1305369"/>
                </a:lnTo>
                <a:lnTo>
                  <a:pt x="3096514" y="1267997"/>
                </a:lnTo>
                <a:lnTo>
                  <a:pt x="3105472" y="1230169"/>
                </a:lnTo>
                <a:lnTo>
                  <a:pt x="3112501" y="1191912"/>
                </a:lnTo>
                <a:lnTo>
                  <a:pt x="3117566" y="1153248"/>
                </a:lnTo>
                <a:lnTo>
                  <a:pt x="3120630" y="1114203"/>
                </a:lnTo>
                <a:lnTo>
                  <a:pt x="3121660" y="1074801"/>
                </a:lnTo>
                <a:lnTo>
                  <a:pt x="3120630" y="1035398"/>
                </a:lnTo>
                <a:lnTo>
                  <a:pt x="3117566" y="996353"/>
                </a:lnTo>
                <a:lnTo>
                  <a:pt x="3112501" y="957689"/>
                </a:lnTo>
                <a:lnTo>
                  <a:pt x="3105472" y="919431"/>
                </a:lnTo>
                <a:lnTo>
                  <a:pt x="3096514" y="881603"/>
                </a:lnTo>
                <a:lnTo>
                  <a:pt x="3085662" y="844230"/>
                </a:lnTo>
                <a:lnTo>
                  <a:pt x="3072951" y="807335"/>
                </a:lnTo>
                <a:lnTo>
                  <a:pt x="3058416" y="770944"/>
                </a:lnTo>
                <a:lnTo>
                  <a:pt x="3042092" y="735080"/>
                </a:lnTo>
                <a:lnTo>
                  <a:pt x="3024016" y="699767"/>
                </a:lnTo>
                <a:lnTo>
                  <a:pt x="3004222" y="665030"/>
                </a:lnTo>
                <a:lnTo>
                  <a:pt x="2982745" y="630893"/>
                </a:lnTo>
                <a:lnTo>
                  <a:pt x="2959621" y="597381"/>
                </a:lnTo>
                <a:lnTo>
                  <a:pt x="2934885" y="564518"/>
                </a:lnTo>
                <a:lnTo>
                  <a:pt x="2908572" y="532327"/>
                </a:lnTo>
                <a:lnTo>
                  <a:pt x="2880718" y="500834"/>
                </a:lnTo>
                <a:lnTo>
                  <a:pt x="2851357" y="470062"/>
                </a:lnTo>
                <a:lnTo>
                  <a:pt x="2820525" y="440036"/>
                </a:lnTo>
                <a:lnTo>
                  <a:pt x="2788258" y="410780"/>
                </a:lnTo>
                <a:lnTo>
                  <a:pt x="2754589" y="382319"/>
                </a:lnTo>
                <a:lnTo>
                  <a:pt x="2719556" y="354677"/>
                </a:lnTo>
                <a:lnTo>
                  <a:pt x="2683192" y="327877"/>
                </a:lnTo>
                <a:lnTo>
                  <a:pt x="2645534" y="301944"/>
                </a:lnTo>
                <a:lnTo>
                  <a:pt x="2606616" y="276904"/>
                </a:lnTo>
                <a:lnTo>
                  <a:pt x="2566474" y="252779"/>
                </a:lnTo>
                <a:lnTo>
                  <a:pt x="2525143" y="229594"/>
                </a:lnTo>
                <a:lnTo>
                  <a:pt x="2482658" y="207373"/>
                </a:lnTo>
                <a:lnTo>
                  <a:pt x="2439055" y="186141"/>
                </a:lnTo>
                <a:lnTo>
                  <a:pt x="2394369" y="165923"/>
                </a:lnTo>
                <a:lnTo>
                  <a:pt x="2348634" y="146741"/>
                </a:lnTo>
                <a:lnTo>
                  <a:pt x="2301887" y="128621"/>
                </a:lnTo>
                <a:lnTo>
                  <a:pt x="2254162" y="111587"/>
                </a:lnTo>
                <a:lnTo>
                  <a:pt x="2205495" y="95662"/>
                </a:lnTo>
                <a:lnTo>
                  <a:pt x="2155921" y="80873"/>
                </a:lnTo>
                <a:lnTo>
                  <a:pt x="2105475" y="67242"/>
                </a:lnTo>
                <a:lnTo>
                  <a:pt x="2054193" y="54793"/>
                </a:lnTo>
                <a:lnTo>
                  <a:pt x="2002110" y="43552"/>
                </a:lnTo>
                <a:lnTo>
                  <a:pt x="1949260" y="33543"/>
                </a:lnTo>
                <a:lnTo>
                  <a:pt x="1895680" y="24789"/>
                </a:lnTo>
                <a:lnTo>
                  <a:pt x="1841405" y="17316"/>
                </a:lnTo>
                <a:lnTo>
                  <a:pt x="1786469" y="11147"/>
                </a:lnTo>
                <a:lnTo>
                  <a:pt x="1730908" y="6306"/>
                </a:lnTo>
                <a:lnTo>
                  <a:pt x="1674758" y="2819"/>
                </a:lnTo>
                <a:lnTo>
                  <a:pt x="1618053" y="708"/>
                </a:lnTo>
                <a:lnTo>
                  <a:pt x="156083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83179" y="3730625"/>
            <a:ext cx="3121660" cy="2150110"/>
          </a:xfrm>
          <a:custGeom>
            <a:avLst/>
            <a:gdLst/>
            <a:ahLst/>
            <a:cxnLst/>
            <a:rect l="l" t="t" r="r" b="b"/>
            <a:pathLst>
              <a:path w="3121660" h="2150110">
                <a:moveTo>
                  <a:pt x="0" y="1074801"/>
                </a:moveTo>
                <a:lnTo>
                  <a:pt x="1029" y="1035398"/>
                </a:lnTo>
                <a:lnTo>
                  <a:pt x="4093" y="996353"/>
                </a:lnTo>
                <a:lnTo>
                  <a:pt x="9158" y="957689"/>
                </a:lnTo>
                <a:lnTo>
                  <a:pt x="16187" y="919431"/>
                </a:lnTo>
                <a:lnTo>
                  <a:pt x="25145" y="881603"/>
                </a:lnTo>
                <a:lnTo>
                  <a:pt x="35997" y="844230"/>
                </a:lnTo>
                <a:lnTo>
                  <a:pt x="48708" y="807335"/>
                </a:lnTo>
                <a:lnTo>
                  <a:pt x="63243" y="770944"/>
                </a:lnTo>
                <a:lnTo>
                  <a:pt x="79567" y="735080"/>
                </a:lnTo>
                <a:lnTo>
                  <a:pt x="97643" y="699767"/>
                </a:lnTo>
                <a:lnTo>
                  <a:pt x="117437" y="665030"/>
                </a:lnTo>
                <a:lnTo>
                  <a:pt x="138914" y="630893"/>
                </a:lnTo>
                <a:lnTo>
                  <a:pt x="162038" y="597381"/>
                </a:lnTo>
                <a:lnTo>
                  <a:pt x="186774" y="564518"/>
                </a:lnTo>
                <a:lnTo>
                  <a:pt x="213087" y="532327"/>
                </a:lnTo>
                <a:lnTo>
                  <a:pt x="240941" y="500834"/>
                </a:lnTo>
                <a:lnTo>
                  <a:pt x="270302" y="470062"/>
                </a:lnTo>
                <a:lnTo>
                  <a:pt x="301134" y="440036"/>
                </a:lnTo>
                <a:lnTo>
                  <a:pt x="333401" y="410780"/>
                </a:lnTo>
                <a:lnTo>
                  <a:pt x="367070" y="382319"/>
                </a:lnTo>
                <a:lnTo>
                  <a:pt x="402103" y="354677"/>
                </a:lnTo>
                <a:lnTo>
                  <a:pt x="438467" y="327877"/>
                </a:lnTo>
                <a:lnTo>
                  <a:pt x="476125" y="301944"/>
                </a:lnTo>
                <a:lnTo>
                  <a:pt x="515043" y="276904"/>
                </a:lnTo>
                <a:lnTo>
                  <a:pt x="555185" y="252779"/>
                </a:lnTo>
                <a:lnTo>
                  <a:pt x="596516" y="229594"/>
                </a:lnTo>
                <a:lnTo>
                  <a:pt x="639001" y="207373"/>
                </a:lnTo>
                <a:lnTo>
                  <a:pt x="682604" y="186141"/>
                </a:lnTo>
                <a:lnTo>
                  <a:pt x="727290" y="165923"/>
                </a:lnTo>
                <a:lnTo>
                  <a:pt x="773025" y="146741"/>
                </a:lnTo>
                <a:lnTo>
                  <a:pt x="819772" y="128621"/>
                </a:lnTo>
                <a:lnTo>
                  <a:pt x="867497" y="111587"/>
                </a:lnTo>
                <a:lnTo>
                  <a:pt x="916164" y="95662"/>
                </a:lnTo>
                <a:lnTo>
                  <a:pt x="965738" y="80873"/>
                </a:lnTo>
                <a:lnTo>
                  <a:pt x="1016184" y="67242"/>
                </a:lnTo>
                <a:lnTo>
                  <a:pt x="1067466" y="54793"/>
                </a:lnTo>
                <a:lnTo>
                  <a:pt x="1119549" y="43552"/>
                </a:lnTo>
                <a:lnTo>
                  <a:pt x="1172399" y="33543"/>
                </a:lnTo>
                <a:lnTo>
                  <a:pt x="1225979" y="24789"/>
                </a:lnTo>
                <a:lnTo>
                  <a:pt x="1280254" y="17316"/>
                </a:lnTo>
                <a:lnTo>
                  <a:pt x="1335190" y="11147"/>
                </a:lnTo>
                <a:lnTo>
                  <a:pt x="1390751" y="6306"/>
                </a:lnTo>
                <a:lnTo>
                  <a:pt x="1446901" y="2819"/>
                </a:lnTo>
                <a:lnTo>
                  <a:pt x="1503606" y="708"/>
                </a:lnTo>
                <a:lnTo>
                  <a:pt x="1560830" y="0"/>
                </a:lnTo>
                <a:lnTo>
                  <a:pt x="1618053" y="708"/>
                </a:lnTo>
                <a:lnTo>
                  <a:pt x="1674758" y="2819"/>
                </a:lnTo>
                <a:lnTo>
                  <a:pt x="1730908" y="6306"/>
                </a:lnTo>
                <a:lnTo>
                  <a:pt x="1786469" y="11147"/>
                </a:lnTo>
                <a:lnTo>
                  <a:pt x="1841405" y="17316"/>
                </a:lnTo>
                <a:lnTo>
                  <a:pt x="1895680" y="24789"/>
                </a:lnTo>
                <a:lnTo>
                  <a:pt x="1949260" y="33543"/>
                </a:lnTo>
                <a:lnTo>
                  <a:pt x="2002110" y="43552"/>
                </a:lnTo>
                <a:lnTo>
                  <a:pt x="2054193" y="54793"/>
                </a:lnTo>
                <a:lnTo>
                  <a:pt x="2105475" y="67242"/>
                </a:lnTo>
                <a:lnTo>
                  <a:pt x="2155921" y="80873"/>
                </a:lnTo>
                <a:lnTo>
                  <a:pt x="2205495" y="95662"/>
                </a:lnTo>
                <a:lnTo>
                  <a:pt x="2254162" y="111587"/>
                </a:lnTo>
                <a:lnTo>
                  <a:pt x="2301887" y="128621"/>
                </a:lnTo>
                <a:lnTo>
                  <a:pt x="2348634" y="146741"/>
                </a:lnTo>
                <a:lnTo>
                  <a:pt x="2394369" y="165923"/>
                </a:lnTo>
                <a:lnTo>
                  <a:pt x="2439055" y="186141"/>
                </a:lnTo>
                <a:lnTo>
                  <a:pt x="2482658" y="207373"/>
                </a:lnTo>
                <a:lnTo>
                  <a:pt x="2525143" y="229594"/>
                </a:lnTo>
                <a:lnTo>
                  <a:pt x="2566474" y="252779"/>
                </a:lnTo>
                <a:lnTo>
                  <a:pt x="2606616" y="276904"/>
                </a:lnTo>
                <a:lnTo>
                  <a:pt x="2645534" y="301944"/>
                </a:lnTo>
                <a:lnTo>
                  <a:pt x="2683192" y="327877"/>
                </a:lnTo>
                <a:lnTo>
                  <a:pt x="2719556" y="354677"/>
                </a:lnTo>
                <a:lnTo>
                  <a:pt x="2754589" y="382319"/>
                </a:lnTo>
                <a:lnTo>
                  <a:pt x="2788258" y="410780"/>
                </a:lnTo>
                <a:lnTo>
                  <a:pt x="2820525" y="440036"/>
                </a:lnTo>
                <a:lnTo>
                  <a:pt x="2851357" y="470062"/>
                </a:lnTo>
                <a:lnTo>
                  <a:pt x="2880718" y="500834"/>
                </a:lnTo>
                <a:lnTo>
                  <a:pt x="2908572" y="532327"/>
                </a:lnTo>
                <a:lnTo>
                  <a:pt x="2934885" y="564518"/>
                </a:lnTo>
                <a:lnTo>
                  <a:pt x="2959621" y="597381"/>
                </a:lnTo>
                <a:lnTo>
                  <a:pt x="2982745" y="630893"/>
                </a:lnTo>
                <a:lnTo>
                  <a:pt x="3004222" y="665030"/>
                </a:lnTo>
                <a:lnTo>
                  <a:pt x="3024016" y="699767"/>
                </a:lnTo>
                <a:lnTo>
                  <a:pt x="3042092" y="735080"/>
                </a:lnTo>
                <a:lnTo>
                  <a:pt x="3058416" y="770944"/>
                </a:lnTo>
                <a:lnTo>
                  <a:pt x="3072951" y="807335"/>
                </a:lnTo>
                <a:lnTo>
                  <a:pt x="3085662" y="844230"/>
                </a:lnTo>
                <a:lnTo>
                  <a:pt x="3096514" y="881603"/>
                </a:lnTo>
                <a:lnTo>
                  <a:pt x="3105472" y="919431"/>
                </a:lnTo>
                <a:lnTo>
                  <a:pt x="3112501" y="957689"/>
                </a:lnTo>
                <a:lnTo>
                  <a:pt x="3117566" y="996353"/>
                </a:lnTo>
                <a:lnTo>
                  <a:pt x="3120630" y="1035398"/>
                </a:lnTo>
                <a:lnTo>
                  <a:pt x="3121660" y="1074801"/>
                </a:lnTo>
                <a:lnTo>
                  <a:pt x="3120630" y="1114203"/>
                </a:lnTo>
                <a:lnTo>
                  <a:pt x="3117566" y="1153248"/>
                </a:lnTo>
                <a:lnTo>
                  <a:pt x="3112501" y="1191912"/>
                </a:lnTo>
                <a:lnTo>
                  <a:pt x="3105472" y="1230169"/>
                </a:lnTo>
                <a:lnTo>
                  <a:pt x="3096514" y="1267997"/>
                </a:lnTo>
                <a:lnTo>
                  <a:pt x="3085662" y="1305369"/>
                </a:lnTo>
                <a:lnTo>
                  <a:pt x="3072951" y="1342263"/>
                </a:lnTo>
                <a:lnTo>
                  <a:pt x="3058416" y="1378654"/>
                </a:lnTo>
                <a:lnTo>
                  <a:pt x="3042092" y="1414517"/>
                </a:lnTo>
                <a:lnTo>
                  <a:pt x="3024016" y="1449829"/>
                </a:lnTo>
                <a:lnTo>
                  <a:pt x="3004222" y="1484565"/>
                </a:lnTo>
                <a:lnTo>
                  <a:pt x="2982745" y="1518701"/>
                </a:lnTo>
                <a:lnTo>
                  <a:pt x="2959621" y="1552212"/>
                </a:lnTo>
                <a:lnTo>
                  <a:pt x="2934885" y="1585075"/>
                </a:lnTo>
                <a:lnTo>
                  <a:pt x="2908572" y="1617264"/>
                </a:lnTo>
                <a:lnTo>
                  <a:pt x="2880718" y="1648756"/>
                </a:lnTo>
                <a:lnTo>
                  <a:pt x="2851357" y="1679527"/>
                </a:lnTo>
                <a:lnTo>
                  <a:pt x="2820525" y="1709551"/>
                </a:lnTo>
                <a:lnTo>
                  <a:pt x="2788258" y="1738806"/>
                </a:lnTo>
                <a:lnTo>
                  <a:pt x="2754589" y="1767266"/>
                </a:lnTo>
                <a:lnTo>
                  <a:pt x="2719556" y="1794907"/>
                </a:lnTo>
                <a:lnTo>
                  <a:pt x="2683192" y="1821706"/>
                </a:lnTo>
                <a:lnTo>
                  <a:pt x="2645534" y="1847637"/>
                </a:lnTo>
                <a:lnTo>
                  <a:pt x="2606616" y="1872676"/>
                </a:lnTo>
                <a:lnTo>
                  <a:pt x="2566474" y="1896800"/>
                </a:lnTo>
                <a:lnTo>
                  <a:pt x="2525143" y="1919984"/>
                </a:lnTo>
                <a:lnTo>
                  <a:pt x="2482658" y="1942203"/>
                </a:lnTo>
                <a:lnTo>
                  <a:pt x="2439055" y="1963434"/>
                </a:lnTo>
                <a:lnTo>
                  <a:pt x="2394369" y="1983651"/>
                </a:lnTo>
                <a:lnTo>
                  <a:pt x="2348634" y="2002832"/>
                </a:lnTo>
                <a:lnTo>
                  <a:pt x="2301887" y="2020951"/>
                </a:lnTo>
                <a:lnTo>
                  <a:pt x="2254162" y="2037984"/>
                </a:lnTo>
                <a:lnTo>
                  <a:pt x="2205495" y="2053907"/>
                </a:lnTo>
                <a:lnTo>
                  <a:pt x="2155921" y="2068696"/>
                </a:lnTo>
                <a:lnTo>
                  <a:pt x="2105475" y="2082326"/>
                </a:lnTo>
                <a:lnTo>
                  <a:pt x="2054193" y="2094773"/>
                </a:lnTo>
                <a:lnTo>
                  <a:pt x="2002110" y="2106014"/>
                </a:lnTo>
                <a:lnTo>
                  <a:pt x="1949260" y="2116022"/>
                </a:lnTo>
                <a:lnTo>
                  <a:pt x="1895680" y="2124775"/>
                </a:lnTo>
                <a:lnTo>
                  <a:pt x="1841405" y="2132248"/>
                </a:lnTo>
                <a:lnTo>
                  <a:pt x="1786469" y="2138417"/>
                </a:lnTo>
                <a:lnTo>
                  <a:pt x="1730908" y="2143257"/>
                </a:lnTo>
                <a:lnTo>
                  <a:pt x="1674758" y="2146744"/>
                </a:lnTo>
                <a:lnTo>
                  <a:pt x="1618053" y="2148855"/>
                </a:lnTo>
                <a:lnTo>
                  <a:pt x="1560830" y="2149563"/>
                </a:lnTo>
                <a:lnTo>
                  <a:pt x="1503606" y="2148855"/>
                </a:lnTo>
                <a:lnTo>
                  <a:pt x="1446901" y="2146744"/>
                </a:lnTo>
                <a:lnTo>
                  <a:pt x="1390751" y="2143257"/>
                </a:lnTo>
                <a:lnTo>
                  <a:pt x="1335190" y="2138417"/>
                </a:lnTo>
                <a:lnTo>
                  <a:pt x="1280254" y="2132248"/>
                </a:lnTo>
                <a:lnTo>
                  <a:pt x="1225979" y="2124775"/>
                </a:lnTo>
                <a:lnTo>
                  <a:pt x="1172399" y="2116022"/>
                </a:lnTo>
                <a:lnTo>
                  <a:pt x="1119549" y="2106014"/>
                </a:lnTo>
                <a:lnTo>
                  <a:pt x="1067466" y="2094773"/>
                </a:lnTo>
                <a:lnTo>
                  <a:pt x="1016184" y="2082326"/>
                </a:lnTo>
                <a:lnTo>
                  <a:pt x="965738" y="2068696"/>
                </a:lnTo>
                <a:lnTo>
                  <a:pt x="916164" y="2053907"/>
                </a:lnTo>
                <a:lnTo>
                  <a:pt x="867497" y="2037984"/>
                </a:lnTo>
                <a:lnTo>
                  <a:pt x="819772" y="2020951"/>
                </a:lnTo>
                <a:lnTo>
                  <a:pt x="773025" y="2002832"/>
                </a:lnTo>
                <a:lnTo>
                  <a:pt x="727290" y="1983651"/>
                </a:lnTo>
                <a:lnTo>
                  <a:pt x="682604" y="1963434"/>
                </a:lnTo>
                <a:lnTo>
                  <a:pt x="639001" y="1942203"/>
                </a:lnTo>
                <a:lnTo>
                  <a:pt x="596516" y="1919984"/>
                </a:lnTo>
                <a:lnTo>
                  <a:pt x="555185" y="1896800"/>
                </a:lnTo>
                <a:lnTo>
                  <a:pt x="515043" y="1872676"/>
                </a:lnTo>
                <a:lnTo>
                  <a:pt x="476125" y="1847637"/>
                </a:lnTo>
                <a:lnTo>
                  <a:pt x="438467" y="1821706"/>
                </a:lnTo>
                <a:lnTo>
                  <a:pt x="402103" y="1794907"/>
                </a:lnTo>
                <a:lnTo>
                  <a:pt x="367070" y="1767266"/>
                </a:lnTo>
                <a:lnTo>
                  <a:pt x="333401" y="1738806"/>
                </a:lnTo>
                <a:lnTo>
                  <a:pt x="301134" y="1709551"/>
                </a:lnTo>
                <a:lnTo>
                  <a:pt x="270302" y="1679527"/>
                </a:lnTo>
                <a:lnTo>
                  <a:pt x="240941" y="1648756"/>
                </a:lnTo>
                <a:lnTo>
                  <a:pt x="213087" y="1617264"/>
                </a:lnTo>
                <a:lnTo>
                  <a:pt x="186774" y="1585075"/>
                </a:lnTo>
                <a:lnTo>
                  <a:pt x="162038" y="1552212"/>
                </a:lnTo>
                <a:lnTo>
                  <a:pt x="138914" y="1518701"/>
                </a:lnTo>
                <a:lnTo>
                  <a:pt x="117437" y="1484565"/>
                </a:lnTo>
                <a:lnTo>
                  <a:pt x="97643" y="1449829"/>
                </a:lnTo>
                <a:lnTo>
                  <a:pt x="79567" y="1414517"/>
                </a:lnTo>
                <a:lnTo>
                  <a:pt x="63243" y="1378654"/>
                </a:lnTo>
                <a:lnTo>
                  <a:pt x="48708" y="1342263"/>
                </a:lnTo>
                <a:lnTo>
                  <a:pt x="35997" y="1305369"/>
                </a:lnTo>
                <a:lnTo>
                  <a:pt x="25145" y="1267997"/>
                </a:lnTo>
                <a:lnTo>
                  <a:pt x="16187" y="1230169"/>
                </a:lnTo>
                <a:lnTo>
                  <a:pt x="9158" y="1191912"/>
                </a:lnTo>
                <a:lnTo>
                  <a:pt x="4093" y="1153248"/>
                </a:lnTo>
                <a:lnTo>
                  <a:pt x="1029" y="1114203"/>
                </a:lnTo>
                <a:lnTo>
                  <a:pt x="0" y="107480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78733" y="4072254"/>
            <a:ext cx="2131060" cy="13957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-635" algn="ctr">
              <a:lnSpc>
                <a:spcPct val="91500"/>
              </a:lnSpc>
              <a:spcBef>
                <a:spcPts val="34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Формы 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контроля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(по 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охвату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объектов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контроля)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89202" y="4499102"/>
            <a:ext cx="1506220" cy="612775"/>
          </a:xfrm>
          <a:custGeom>
            <a:avLst/>
            <a:gdLst/>
            <a:ahLst/>
            <a:cxnLst/>
            <a:rect l="l" t="t" r="r" b="b"/>
            <a:pathLst>
              <a:path w="1506220" h="612775">
                <a:moveTo>
                  <a:pt x="1199896" y="0"/>
                </a:moveTo>
                <a:lnTo>
                  <a:pt x="1199896" y="122555"/>
                </a:lnTo>
                <a:lnTo>
                  <a:pt x="0" y="122555"/>
                </a:lnTo>
                <a:lnTo>
                  <a:pt x="0" y="490093"/>
                </a:lnTo>
                <a:lnTo>
                  <a:pt x="1199896" y="490093"/>
                </a:lnTo>
                <a:lnTo>
                  <a:pt x="1199896" y="612648"/>
                </a:lnTo>
                <a:lnTo>
                  <a:pt x="1506220" y="306324"/>
                </a:lnTo>
                <a:lnTo>
                  <a:pt x="1199896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185" y="3988561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4">
                <a:moveTo>
                  <a:pt x="1878774" y="0"/>
                </a:moveTo>
                <a:lnTo>
                  <a:pt x="163360" y="0"/>
                </a:lnTo>
                <a:lnTo>
                  <a:pt x="119932" y="5836"/>
                </a:lnTo>
                <a:lnTo>
                  <a:pt x="80909" y="22304"/>
                </a:lnTo>
                <a:lnTo>
                  <a:pt x="47847" y="47847"/>
                </a:lnTo>
                <a:lnTo>
                  <a:pt x="22303" y="80903"/>
                </a:lnTo>
                <a:lnTo>
                  <a:pt x="5835" y="119915"/>
                </a:lnTo>
                <a:lnTo>
                  <a:pt x="0" y="163321"/>
                </a:lnTo>
                <a:lnTo>
                  <a:pt x="0" y="1470279"/>
                </a:lnTo>
                <a:lnTo>
                  <a:pt x="5835" y="1513735"/>
                </a:lnTo>
                <a:lnTo>
                  <a:pt x="22303" y="1552773"/>
                </a:lnTo>
                <a:lnTo>
                  <a:pt x="47847" y="1585839"/>
                </a:lnTo>
                <a:lnTo>
                  <a:pt x="80909" y="1611380"/>
                </a:lnTo>
                <a:lnTo>
                  <a:pt x="119932" y="1627844"/>
                </a:lnTo>
                <a:lnTo>
                  <a:pt x="163360" y="1633677"/>
                </a:lnTo>
                <a:lnTo>
                  <a:pt x="1878774" y="1633677"/>
                </a:lnTo>
                <a:lnTo>
                  <a:pt x="1922181" y="1627844"/>
                </a:lnTo>
                <a:lnTo>
                  <a:pt x="1961192" y="1611380"/>
                </a:lnTo>
                <a:lnTo>
                  <a:pt x="1994249" y="1585839"/>
                </a:lnTo>
                <a:lnTo>
                  <a:pt x="2019791" y="1552773"/>
                </a:lnTo>
                <a:lnTo>
                  <a:pt x="2036260" y="1513735"/>
                </a:lnTo>
                <a:lnTo>
                  <a:pt x="2042096" y="1470279"/>
                </a:lnTo>
                <a:lnTo>
                  <a:pt x="2042096" y="163321"/>
                </a:lnTo>
                <a:lnTo>
                  <a:pt x="2036260" y="119915"/>
                </a:lnTo>
                <a:lnTo>
                  <a:pt x="2019791" y="80903"/>
                </a:lnTo>
                <a:lnTo>
                  <a:pt x="1994249" y="47847"/>
                </a:lnTo>
                <a:lnTo>
                  <a:pt x="1961192" y="22304"/>
                </a:lnTo>
                <a:lnTo>
                  <a:pt x="1922181" y="5836"/>
                </a:lnTo>
                <a:lnTo>
                  <a:pt x="18787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185" y="3988561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4">
                <a:moveTo>
                  <a:pt x="0" y="163321"/>
                </a:moveTo>
                <a:lnTo>
                  <a:pt x="5835" y="119915"/>
                </a:lnTo>
                <a:lnTo>
                  <a:pt x="22303" y="80903"/>
                </a:lnTo>
                <a:lnTo>
                  <a:pt x="47847" y="47847"/>
                </a:lnTo>
                <a:lnTo>
                  <a:pt x="80909" y="22304"/>
                </a:lnTo>
                <a:lnTo>
                  <a:pt x="119932" y="5836"/>
                </a:lnTo>
                <a:lnTo>
                  <a:pt x="163360" y="0"/>
                </a:lnTo>
                <a:lnTo>
                  <a:pt x="1878774" y="0"/>
                </a:lnTo>
                <a:lnTo>
                  <a:pt x="1922181" y="5836"/>
                </a:lnTo>
                <a:lnTo>
                  <a:pt x="1961192" y="22304"/>
                </a:lnTo>
                <a:lnTo>
                  <a:pt x="1994249" y="47847"/>
                </a:lnTo>
                <a:lnTo>
                  <a:pt x="2019791" y="80903"/>
                </a:lnTo>
                <a:lnTo>
                  <a:pt x="2036260" y="119915"/>
                </a:lnTo>
                <a:lnTo>
                  <a:pt x="2042096" y="163321"/>
                </a:lnTo>
                <a:lnTo>
                  <a:pt x="2042096" y="1470279"/>
                </a:lnTo>
                <a:lnTo>
                  <a:pt x="2036260" y="1513735"/>
                </a:lnTo>
                <a:lnTo>
                  <a:pt x="2019791" y="1552773"/>
                </a:lnTo>
                <a:lnTo>
                  <a:pt x="1994249" y="1585839"/>
                </a:lnTo>
                <a:lnTo>
                  <a:pt x="1961192" y="1611380"/>
                </a:lnTo>
                <a:lnTo>
                  <a:pt x="1922181" y="1627844"/>
                </a:lnTo>
                <a:lnTo>
                  <a:pt x="1878774" y="1633677"/>
                </a:lnTo>
                <a:lnTo>
                  <a:pt x="163360" y="1633677"/>
                </a:lnTo>
                <a:lnTo>
                  <a:pt x="119932" y="1627844"/>
                </a:lnTo>
                <a:lnTo>
                  <a:pt x="80909" y="1611380"/>
                </a:lnTo>
                <a:lnTo>
                  <a:pt x="47847" y="1585839"/>
                </a:lnTo>
                <a:lnTo>
                  <a:pt x="22303" y="1552773"/>
                </a:lnTo>
                <a:lnTo>
                  <a:pt x="5835" y="1513735"/>
                </a:lnTo>
                <a:lnTo>
                  <a:pt x="0" y="1470279"/>
                </a:lnTo>
                <a:lnTo>
                  <a:pt x="0" y="1633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0707" y="4609846"/>
            <a:ext cx="15182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Фронтальный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83332" y="2444623"/>
            <a:ext cx="1401445" cy="1402080"/>
          </a:xfrm>
          <a:custGeom>
            <a:avLst/>
            <a:gdLst/>
            <a:ahLst/>
            <a:cxnLst/>
            <a:rect l="l" t="t" r="r" b="b"/>
            <a:pathLst>
              <a:path w="1401445" h="1402079">
                <a:moveTo>
                  <a:pt x="259842" y="0"/>
                </a:moveTo>
                <a:lnTo>
                  <a:pt x="0" y="259968"/>
                </a:lnTo>
                <a:lnTo>
                  <a:pt x="1054862" y="1314958"/>
                </a:lnTo>
                <a:lnTo>
                  <a:pt x="968247" y="1401571"/>
                </a:lnTo>
                <a:lnTo>
                  <a:pt x="1401445" y="1401571"/>
                </a:lnTo>
                <a:lnTo>
                  <a:pt x="1401445" y="1054989"/>
                </a:lnTo>
                <a:lnTo>
                  <a:pt x="1314831" y="1054989"/>
                </a:lnTo>
                <a:lnTo>
                  <a:pt x="259842" y="0"/>
                </a:lnTo>
                <a:close/>
              </a:path>
              <a:path w="1401445" h="1402079">
                <a:moveTo>
                  <a:pt x="1401445" y="968375"/>
                </a:moveTo>
                <a:lnTo>
                  <a:pt x="1314831" y="1054989"/>
                </a:lnTo>
                <a:lnTo>
                  <a:pt x="1401445" y="1054989"/>
                </a:lnTo>
                <a:lnTo>
                  <a:pt x="1401445" y="968375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2174" y="1757807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4">
                <a:moveTo>
                  <a:pt x="1878711" y="0"/>
                </a:moveTo>
                <a:lnTo>
                  <a:pt x="163448" y="0"/>
                </a:lnTo>
                <a:lnTo>
                  <a:pt x="119988" y="5836"/>
                </a:lnTo>
                <a:lnTo>
                  <a:pt x="80941" y="22304"/>
                </a:lnTo>
                <a:lnTo>
                  <a:pt x="47863" y="47847"/>
                </a:lnTo>
                <a:lnTo>
                  <a:pt x="22309" y="80903"/>
                </a:lnTo>
                <a:lnTo>
                  <a:pt x="5836" y="119915"/>
                </a:lnTo>
                <a:lnTo>
                  <a:pt x="0" y="163321"/>
                </a:lnTo>
                <a:lnTo>
                  <a:pt x="0" y="1470278"/>
                </a:lnTo>
                <a:lnTo>
                  <a:pt x="5836" y="1513739"/>
                </a:lnTo>
                <a:lnTo>
                  <a:pt x="22309" y="1552786"/>
                </a:lnTo>
                <a:lnTo>
                  <a:pt x="47863" y="1585864"/>
                </a:lnTo>
                <a:lnTo>
                  <a:pt x="80941" y="1611418"/>
                </a:lnTo>
                <a:lnTo>
                  <a:pt x="119988" y="1627891"/>
                </a:lnTo>
                <a:lnTo>
                  <a:pt x="163448" y="1633727"/>
                </a:lnTo>
                <a:lnTo>
                  <a:pt x="1878711" y="1633727"/>
                </a:lnTo>
                <a:lnTo>
                  <a:pt x="1922171" y="1627891"/>
                </a:lnTo>
                <a:lnTo>
                  <a:pt x="1961218" y="1611418"/>
                </a:lnTo>
                <a:lnTo>
                  <a:pt x="1994296" y="1585864"/>
                </a:lnTo>
                <a:lnTo>
                  <a:pt x="2019850" y="1552786"/>
                </a:lnTo>
                <a:lnTo>
                  <a:pt x="2036323" y="1513739"/>
                </a:lnTo>
                <a:lnTo>
                  <a:pt x="2042160" y="1470278"/>
                </a:lnTo>
                <a:lnTo>
                  <a:pt x="2042160" y="163321"/>
                </a:lnTo>
                <a:lnTo>
                  <a:pt x="2036323" y="119915"/>
                </a:lnTo>
                <a:lnTo>
                  <a:pt x="2019850" y="80903"/>
                </a:lnTo>
                <a:lnTo>
                  <a:pt x="1994296" y="47847"/>
                </a:lnTo>
                <a:lnTo>
                  <a:pt x="1961218" y="22304"/>
                </a:lnTo>
                <a:lnTo>
                  <a:pt x="1922171" y="5836"/>
                </a:lnTo>
                <a:lnTo>
                  <a:pt x="187871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2174" y="1757807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4">
                <a:moveTo>
                  <a:pt x="0" y="163321"/>
                </a:moveTo>
                <a:lnTo>
                  <a:pt x="5836" y="119915"/>
                </a:lnTo>
                <a:lnTo>
                  <a:pt x="22309" y="80903"/>
                </a:lnTo>
                <a:lnTo>
                  <a:pt x="47863" y="47847"/>
                </a:lnTo>
                <a:lnTo>
                  <a:pt x="80941" y="22304"/>
                </a:lnTo>
                <a:lnTo>
                  <a:pt x="119988" y="5836"/>
                </a:lnTo>
                <a:lnTo>
                  <a:pt x="163448" y="0"/>
                </a:lnTo>
                <a:lnTo>
                  <a:pt x="1878711" y="0"/>
                </a:lnTo>
                <a:lnTo>
                  <a:pt x="1922171" y="5836"/>
                </a:lnTo>
                <a:lnTo>
                  <a:pt x="1961218" y="22304"/>
                </a:lnTo>
                <a:lnTo>
                  <a:pt x="1994296" y="47847"/>
                </a:lnTo>
                <a:lnTo>
                  <a:pt x="2019850" y="80903"/>
                </a:lnTo>
                <a:lnTo>
                  <a:pt x="2036323" y="119915"/>
                </a:lnTo>
                <a:lnTo>
                  <a:pt x="2042160" y="163321"/>
                </a:lnTo>
                <a:lnTo>
                  <a:pt x="2042160" y="1470278"/>
                </a:lnTo>
                <a:lnTo>
                  <a:pt x="2036323" y="1513739"/>
                </a:lnTo>
                <a:lnTo>
                  <a:pt x="2019850" y="1552786"/>
                </a:lnTo>
                <a:lnTo>
                  <a:pt x="1994296" y="1585864"/>
                </a:lnTo>
                <a:lnTo>
                  <a:pt x="1961218" y="1611418"/>
                </a:lnTo>
                <a:lnTo>
                  <a:pt x="1922171" y="1627891"/>
                </a:lnTo>
                <a:lnTo>
                  <a:pt x="1878711" y="1633727"/>
                </a:lnTo>
                <a:lnTo>
                  <a:pt x="163448" y="1633727"/>
                </a:lnTo>
                <a:lnTo>
                  <a:pt x="119988" y="1627891"/>
                </a:lnTo>
                <a:lnTo>
                  <a:pt x="80941" y="1611418"/>
                </a:lnTo>
                <a:lnTo>
                  <a:pt x="47863" y="1585864"/>
                </a:lnTo>
                <a:lnTo>
                  <a:pt x="22309" y="1552786"/>
                </a:lnTo>
                <a:lnTo>
                  <a:pt x="5836" y="1513739"/>
                </a:lnTo>
                <a:lnTo>
                  <a:pt x="0" y="1470278"/>
                </a:lnTo>
                <a:lnTo>
                  <a:pt x="0" y="1633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50238" y="2378710"/>
            <a:ext cx="15259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Тематический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37684" y="1650619"/>
            <a:ext cx="612775" cy="1965960"/>
          </a:xfrm>
          <a:custGeom>
            <a:avLst/>
            <a:gdLst/>
            <a:ahLst/>
            <a:cxnLst/>
            <a:rect l="l" t="t" r="r" b="b"/>
            <a:pathLst>
              <a:path w="612775" h="1965960">
                <a:moveTo>
                  <a:pt x="612648" y="1659254"/>
                </a:moveTo>
                <a:lnTo>
                  <a:pt x="0" y="1659254"/>
                </a:lnTo>
                <a:lnTo>
                  <a:pt x="306324" y="1965578"/>
                </a:lnTo>
                <a:lnTo>
                  <a:pt x="612648" y="1659254"/>
                </a:lnTo>
                <a:close/>
              </a:path>
              <a:path w="612775" h="1965960">
                <a:moveTo>
                  <a:pt x="490092" y="0"/>
                </a:moveTo>
                <a:lnTo>
                  <a:pt x="122554" y="0"/>
                </a:lnTo>
                <a:lnTo>
                  <a:pt x="122554" y="1659254"/>
                </a:lnTo>
                <a:lnTo>
                  <a:pt x="490092" y="1659254"/>
                </a:lnTo>
                <a:lnTo>
                  <a:pt x="490092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22928" y="833755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5">
                <a:moveTo>
                  <a:pt x="1878711" y="0"/>
                </a:moveTo>
                <a:lnTo>
                  <a:pt x="163449" y="0"/>
                </a:lnTo>
                <a:lnTo>
                  <a:pt x="119988" y="5836"/>
                </a:lnTo>
                <a:lnTo>
                  <a:pt x="80941" y="22309"/>
                </a:lnTo>
                <a:lnTo>
                  <a:pt x="47863" y="47863"/>
                </a:lnTo>
                <a:lnTo>
                  <a:pt x="22309" y="80941"/>
                </a:lnTo>
                <a:lnTo>
                  <a:pt x="5836" y="119988"/>
                </a:lnTo>
                <a:lnTo>
                  <a:pt x="0" y="163449"/>
                </a:lnTo>
                <a:lnTo>
                  <a:pt x="0" y="1470406"/>
                </a:lnTo>
                <a:lnTo>
                  <a:pt x="5836" y="1513812"/>
                </a:lnTo>
                <a:lnTo>
                  <a:pt x="22309" y="1552824"/>
                </a:lnTo>
                <a:lnTo>
                  <a:pt x="47863" y="1585880"/>
                </a:lnTo>
                <a:lnTo>
                  <a:pt x="80941" y="1611423"/>
                </a:lnTo>
                <a:lnTo>
                  <a:pt x="119988" y="1627891"/>
                </a:lnTo>
                <a:lnTo>
                  <a:pt x="163449" y="1633728"/>
                </a:lnTo>
                <a:lnTo>
                  <a:pt x="1878711" y="1633728"/>
                </a:lnTo>
                <a:lnTo>
                  <a:pt x="1922171" y="1627891"/>
                </a:lnTo>
                <a:lnTo>
                  <a:pt x="1961218" y="1611423"/>
                </a:lnTo>
                <a:lnTo>
                  <a:pt x="1994296" y="1585880"/>
                </a:lnTo>
                <a:lnTo>
                  <a:pt x="2019850" y="1552824"/>
                </a:lnTo>
                <a:lnTo>
                  <a:pt x="2036323" y="1513812"/>
                </a:lnTo>
                <a:lnTo>
                  <a:pt x="2042160" y="1470406"/>
                </a:lnTo>
                <a:lnTo>
                  <a:pt x="2042160" y="163449"/>
                </a:lnTo>
                <a:lnTo>
                  <a:pt x="2036323" y="119988"/>
                </a:lnTo>
                <a:lnTo>
                  <a:pt x="2019850" y="80941"/>
                </a:lnTo>
                <a:lnTo>
                  <a:pt x="1994296" y="47863"/>
                </a:lnTo>
                <a:lnTo>
                  <a:pt x="1961218" y="22309"/>
                </a:lnTo>
                <a:lnTo>
                  <a:pt x="1922171" y="5836"/>
                </a:lnTo>
                <a:lnTo>
                  <a:pt x="187871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22928" y="833755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60" h="1633855">
                <a:moveTo>
                  <a:pt x="0" y="163449"/>
                </a:moveTo>
                <a:lnTo>
                  <a:pt x="5836" y="119988"/>
                </a:lnTo>
                <a:lnTo>
                  <a:pt x="22309" y="80941"/>
                </a:lnTo>
                <a:lnTo>
                  <a:pt x="47863" y="47863"/>
                </a:lnTo>
                <a:lnTo>
                  <a:pt x="80941" y="22309"/>
                </a:lnTo>
                <a:lnTo>
                  <a:pt x="119988" y="5836"/>
                </a:lnTo>
                <a:lnTo>
                  <a:pt x="163449" y="0"/>
                </a:lnTo>
                <a:lnTo>
                  <a:pt x="1878711" y="0"/>
                </a:lnTo>
                <a:lnTo>
                  <a:pt x="1922171" y="5836"/>
                </a:lnTo>
                <a:lnTo>
                  <a:pt x="1961218" y="22309"/>
                </a:lnTo>
                <a:lnTo>
                  <a:pt x="1994296" y="47863"/>
                </a:lnTo>
                <a:lnTo>
                  <a:pt x="2019850" y="80941"/>
                </a:lnTo>
                <a:lnTo>
                  <a:pt x="2036323" y="119988"/>
                </a:lnTo>
                <a:lnTo>
                  <a:pt x="2042160" y="163449"/>
                </a:lnTo>
                <a:lnTo>
                  <a:pt x="2042160" y="1470406"/>
                </a:lnTo>
                <a:lnTo>
                  <a:pt x="2036323" y="1513812"/>
                </a:lnTo>
                <a:lnTo>
                  <a:pt x="2019850" y="1552824"/>
                </a:lnTo>
                <a:lnTo>
                  <a:pt x="1994296" y="1585880"/>
                </a:lnTo>
                <a:lnTo>
                  <a:pt x="1961218" y="1611423"/>
                </a:lnTo>
                <a:lnTo>
                  <a:pt x="1922171" y="1627891"/>
                </a:lnTo>
                <a:lnTo>
                  <a:pt x="1878711" y="1633728"/>
                </a:lnTo>
                <a:lnTo>
                  <a:pt x="163449" y="1633728"/>
                </a:lnTo>
                <a:lnTo>
                  <a:pt x="119988" y="1627891"/>
                </a:lnTo>
                <a:lnTo>
                  <a:pt x="80941" y="1611423"/>
                </a:lnTo>
                <a:lnTo>
                  <a:pt x="47863" y="1585880"/>
                </a:lnTo>
                <a:lnTo>
                  <a:pt x="22309" y="1552824"/>
                </a:lnTo>
                <a:lnTo>
                  <a:pt x="5836" y="1513812"/>
                </a:lnTo>
                <a:lnTo>
                  <a:pt x="0" y="1470406"/>
                </a:lnTo>
                <a:lnTo>
                  <a:pt x="0" y="16344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888994" y="1454657"/>
            <a:ext cx="1510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FFFFFF"/>
                </a:solidFill>
                <a:latin typeface="Calibri"/>
                <a:cs typeface="Calibri"/>
              </a:rPr>
              <a:t>Оперативный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03240" y="2444623"/>
            <a:ext cx="1401445" cy="1402080"/>
          </a:xfrm>
          <a:custGeom>
            <a:avLst/>
            <a:gdLst/>
            <a:ahLst/>
            <a:cxnLst/>
            <a:rect l="l" t="t" r="r" b="b"/>
            <a:pathLst>
              <a:path w="1401445" h="1402079">
                <a:moveTo>
                  <a:pt x="0" y="968375"/>
                </a:moveTo>
                <a:lnTo>
                  <a:pt x="0" y="1401571"/>
                </a:lnTo>
                <a:lnTo>
                  <a:pt x="433197" y="1401571"/>
                </a:lnTo>
                <a:lnTo>
                  <a:pt x="346583" y="1314958"/>
                </a:lnTo>
                <a:lnTo>
                  <a:pt x="606520" y="1054989"/>
                </a:lnTo>
                <a:lnTo>
                  <a:pt x="86613" y="1054989"/>
                </a:lnTo>
                <a:lnTo>
                  <a:pt x="0" y="968375"/>
                </a:lnTo>
                <a:close/>
              </a:path>
              <a:path w="1401445" h="1402079">
                <a:moveTo>
                  <a:pt x="1141603" y="0"/>
                </a:moveTo>
                <a:lnTo>
                  <a:pt x="86613" y="1054989"/>
                </a:lnTo>
                <a:lnTo>
                  <a:pt x="606520" y="1054989"/>
                </a:lnTo>
                <a:lnTo>
                  <a:pt x="1401444" y="259968"/>
                </a:lnTo>
                <a:lnTo>
                  <a:pt x="1141603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53684" y="1757807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59" h="1633854">
                <a:moveTo>
                  <a:pt x="1878711" y="0"/>
                </a:moveTo>
                <a:lnTo>
                  <a:pt x="163449" y="0"/>
                </a:lnTo>
                <a:lnTo>
                  <a:pt x="119988" y="5836"/>
                </a:lnTo>
                <a:lnTo>
                  <a:pt x="80941" y="22304"/>
                </a:lnTo>
                <a:lnTo>
                  <a:pt x="47863" y="47847"/>
                </a:lnTo>
                <a:lnTo>
                  <a:pt x="22309" y="80903"/>
                </a:lnTo>
                <a:lnTo>
                  <a:pt x="5836" y="119915"/>
                </a:lnTo>
                <a:lnTo>
                  <a:pt x="0" y="163321"/>
                </a:lnTo>
                <a:lnTo>
                  <a:pt x="0" y="1470278"/>
                </a:lnTo>
                <a:lnTo>
                  <a:pt x="5836" y="1513739"/>
                </a:lnTo>
                <a:lnTo>
                  <a:pt x="22309" y="1552786"/>
                </a:lnTo>
                <a:lnTo>
                  <a:pt x="47863" y="1585864"/>
                </a:lnTo>
                <a:lnTo>
                  <a:pt x="80941" y="1611418"/>
                </a:lnTo>
                <a:lnTo>
                  <a:pt x="119988" y="1627891"/>
                </a:lnTo>
                <a:lnTo>
                  <a:pt x="163449" y="1633727"/>
                </a:lnTo>
                <a:lnTo>
                  <a:pt x="1878711" y="1633727"/>
                </a:lnTo>
                <a:lnTo>
                  <a:pt x="1922171" y="1627891"/>
                </a:lnTo>
                <a:lnTo>
                  <a:pt x="1961218" y="1611418"/>
                </a:lnTo>
                <a:lnTo>
                  <a:pt x="1994296" y="1585864"/>
                </a:lnTo>
                <a:lnTo>
                  <a:pt x="2019850" y="1552786"/>
                </a:lnTo>
                <a:lnTo>
                  <a:pt x="2036323" y="1513739"/>
                </a:lnTo>
                <a:lnTo>
                  <a:pt x="2042160" y="1470278"/>
                </a:lnTo>
                <a:lnTo>
                  <a:pt x="2042160" y="163321"/>
                </a:lnTo>
                <a:lnTo>
                  <a:pt x="2036323" y="119915"/>
                </a:lnTo>
                <a:lnTo>
                  <a:pt x="2019850" y="80903"/>
                </a:lnTo>
                <a:lnTo>
                  <a:pt x="1994296" y="47847"/>
                </a:lnTo>
                <a:lnTo>
                  <a:pt x="1961218" y="22304"/>
                </a:lnTo>
                <a:lnTo>
                  <a:pt x="1922171" y="5836"/>
                </a:lnTo>
                <a:lnTo>
                  <a:pt x="187871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53684" y="1757807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59" h="1633854">
                <a:moveTo>
                  <a:pt x="0" y="163321"/>
                </a:moveTo>
                <a:lnTo>
                  <a:pt x="5836" y="119915"/>
                </a:lnTo>
                <a:lnTo>
                  <a:pt x="22309" y="80903"/>
                </a:lnTo>
                <a:lnTo>
                  <a:pt x="47863" y="47847"/>
                </a:lnTo>
                <a:lnTo>
                  <a:pt x="80941" y="22304"/>
                </a:lnTo>
                <a:lnTo>
                  <a:pt x="119988" y="5836"/>
                </a:lnTo>
                <a:lnTo>
                  <a:pt x="163449" y="0"/>
                </a:lnTo>
                <a:lnTo>
                  <a:pt x="1878711" y="0"/>
                </a:lnTo>
                <a:lnTo>
                  <a:pt x="1922171" y="5836"/>
                </a:lnTo>
                <a:lnTo>
                  <a:pt x="1961218" y="22304"/>
                </a:lnTo>
                <a:lnTo>
                  <a:pt x="1994296" y="47847"/>
                </a:lnTo>
                <a:lnTo>
                  <a:pt x="2019850" y="80903"/>
                </a:lnTo>
                <a:lnTo>
                  <a:pt x="2036323" y="119915"/>
                </a:lnTo>
                <a:lnTo>
                  <a:pt x="2042160" y="163321"/>
                </a:lnTo>
                <a:lnTo>
                  <a:pt x="2042160" y="1470278"/>
                </a:lnTo>
                <a:lnTo>
                  <a:pt x="2036323" y="1513739"/>
                </a:lnTo>
                <a:lnTo>
                  <a:pt x="2019850" y="1552786"/>
                </a:lnTo>
                <a:lnTo>
                  <a:pt x="1994296" y="1585864"/>
                </a:lnTo>
                <a:lnTo>
                  <a:pt x="1961218" y="1611418"/>
                </a:lnTo>
                <a:lnTo>
                  <a:pt x="1922171" y="1627891"/>
                </a:lnTo>
                <a:lnTo>
                  <a:pt x="1878711" y="1633727"/>
                </a:lnTo>
                <a:lnTo>
                  <a:pt x="163449" y="1633727"/>
                </a:lnTo>
                <a:lnTo>
                  <a:pt x="119988" y="1627891"/>
                </a:lnTo>
                <a:lnTo>
                  <a:pt x="80941" y="1611418"/>
                </a:lnTo>
                <a:lnTo>
                  <a:pt x="47863" y="1585864"/>
                </a:lnTo>
                <a:lnTo>
                  <a:pt x="22309" y="1552786"/>
                </a:lnTo>
                <a:lnTo>
                  <a:pt x="5836" y="1513739"/>
                </a:lnTo>
                <a:lnTo>
                  <a:pt x="0" y="1470278"/>
                </a:lnTo>
                <a:lnTo>
                  <a:pt x="0" y="1633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57646" y="2378710"/>
            <a:ext cx="16357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Персональный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92596" y="4499102"/>
            <a:ext cx="1506220" cy="612775"/>
          </a:xfrm>
          <a:custGeom>
            <a:avLst/>
            <a:gdLst/>
            <a:ahLst/>
            <a:cxnLst/>
            <a:rect l="l" t="t" r="r" b="b"/>
            <a:pathLst>
              <a:path w="1506220" h="612775">
                <a:moveTo>
                  <a:pt x="306324" y="0"/>
                </a:moveTo>
                <a:lnTo>
                  <a:pt x="0" y="306324"/>
                </a:lnTo>
                <a:lnTo>
                  <a:pt x="306324" y="612648"/>
                </a:lnTo>
                <a:lnTo>
                  <a:pt x="306324" y="490093"/>
                </a:lnTo>
                <a:lnTo>
                  <a:pt x="1506220" y="490093"/>
                </a:lnTo>
                <a:lnTo>
                  <a:pt x="1506220" y="122555"/>
                </a:lnTo>
                <a:lnTo>
                  <a:pt x="306324" y="122555"/>
                </a:lnTo>
                <a:lnTo>
                  <a:pt x="306324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77735" y="3988561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59" h="1633854">
                <a:moveTo>
                  <a:pt x="1878711" y="0"/>
                </a:moveTo>
                <a:lnTo>
                  <a:pt x="163322" y="0"/>
                </a:lnTo>
                <a:lnTo>
                  <a:pt x="119915" y="5836"/>
                </a:lnTo>
                <a:lnTo>
                  <a:pt x="80903" y="22304"/>
                </a:lnTo>
                <a:lnTo>
                  <a:pt x="47847" y="47847"/>
                </a:lnTo>
                <a:lnTo>
                  <a:pt x="22304" y="80903"/>
                </a:lnTo>
                <a:lnTo>
                  <a:pt x="5836" y="119915"/>
                </a:lnTo>
                <a:lnTo>
                  <a:pt x="0" y="163321"/>
                </a:lnTo>
                <a:lnTo>
                  <a:pt x="0" y="1470279"/>
                </a:lnTo>
                <a:lnTo>
                  <a:pt x="5836" y="1513735"/>
                </a:lnTo>
                <a:lnTo>
                  <a:pt x="22304" y="1552773"/>
                </a:lnTo>
                <a:lnTo>
                  <a:pt x="47847" y="1585839"/>
                </a:lnTo>
                <a:lnTo>
                  <a:pt x="80903" y="1611380"/>
                </a:lnTo>
                <a:lnTo>
                  <a:pt x="119915" y="1627844"/>
                </a:lnTo>
                <a:lnTo>
                  <a:pt x="163322" y="1633677"/>
                </a:lnTo>
                <a:lnTo>
                  <a:pt x="1878711" y="1633677"/>
                </a:lnTo>
                <a:lnTo>
                  <a:pt x="1922162" y="1627844"/>
                </a:lnTo>
                <a:lnTo>
                  <a:pt x="1961185" y="1611380"/>
                </a:lnTo>
                <a:lnTo>
                  <a:pt x="1994233" y="1585839"/>
                </a:lnTo>
                <a:lnTo>
                  <a:pt x="2019756" y="1552773"/>
                </a:lnTo>
                <a:lnTo>
                  <a:pt x="2036205" y="1513735"/>
                </a:lnTo>
                <a:lnTo>
                  <a:pt x="2042033" y="1470279"/>
                </a:lnTo>
                <a:lnTo>
                  <a:pt x="2042033" y="163321"/>
                </a:lnTo>
                <a:lnTo>
                  <a:pt x="2036205" y="119915"/>
                </a:lnTo>
                <a:lnTo>
                  <a:pt x="2019756" y="80903"/>
                </a:lnTo>
                <a:lnTo>
                  <a:pt x="1994233" y="47847"/>
                </a:lnTo>
                <a:lnTo>
                  <a:pt x="1961185" y="22304"/>
                </a:lnTo>
                <a:lnTo>
                  <a:pt x="1922162" y="5836"/>
                </a:lnTo>
                <a:lnTo>
                  <a:pt x="187871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77735" y="3988561"/>
            <a:ext cx="2042160" cy="1633855"/>
          </a:xfrm>
          <a:custGeom>
            <a:avLst/>
            <a:gdLst/>
            <a:ahLst/>
            <a:cxnLst/>
            <a:rect l="l" t="t" r="r" b="b"/>
            <a:pathLst>
              <a:path w="2042159" h="1633854">
                <a:moveTo>
                  <a:pt x="0" y="163321"/>
                </a:moveTo>
                <a:lnTo>
                  <a:pt x="5836" y="119915"/>
                </a:lnTo>
                <a:lnTo>
                  <a:pt x="22304" y="80903"/>
                </a:lnTo>
                <a:lnTo>
                  <a:pt x="47847" y="47847"/>
                </a:lnTo>
                <a:lnTo>
                  <a:pt x="80903" y="22304"/>
                </a:lnTo>
                <a:lnTo>
                  <a:pt x="119915" y="5836"/>
                </a:lnTo>
                <a:lnTo>
                  <a:pt x="163322" y="0"/>
                </a:lnTo>
                <a:lnTo>
                  <a:pt x="1878711" y="0"/>
                </a:lnTo>
                <a:lnTo>
                  <a:pt x="1922162" y="5836"/>
                </a:lnTo>
                <a:lnTo>
                  <a:pt x="1961185" y="22304"/>
                </a:lnTo>
                <a:lnTo>
                  <a:pt x="1994233" y="47847"/>
                </a:lnTo>
                <a:lnTo>
                  <a:pt x="2019756" y="80903"/>
                </a:lnTo>
                <a:lnTo>
                  <a:pt x="2036205" y="119915"/>
                </a:lnTo>
                <a:lnTo>
                  <a:pt x="2042033" y="163321"/>
                </a:lnTo>
                <a:lnTo>
                  <a:pt x="2042033" y="1470279"/>
                </a:lnTo>
                <a:lnTo>
                  <a:pt x="2036205" y="1513735"/>
                </a:lnTo>
                <a:lnTo>
                  <a:pt x="2019756" y="1552773"/>
                </a:lnTo>
                <a:lnTo>
                  <a:pt x="1994233" y="1585839"/>
                </a:lnTo>
                <a:lnTo>
                  <a:pt x="1961185" y="1611380"/>
                </a:lnTo>
                <a:lnTo>
                  <a:pt x="1922162" y="1627844"/>
                </a:lnTo>
                <a:lnTo>
                  <a:pt x="1878711" y="1633677"/>
                </a:lnTo>
                <a:lnTo>
                  <a:pt x="163322" y="1633677"/>
                </a:lnTo>
                <a:lnTo>
                  <a:pt x="119915" y="1627844"/>
                </a:lnTo>
                <a:lnTo>
                  <a:pt x="80903" y="1611380"/>
                </a:lnTo>
                <a:lnTo>
                  <a:pt x="47847" y="1585839"/>
                </a:lnTo>
                <a:lnTo>
                  <a:pt x="22304" y="1552773"/>
                </a:lnTo>
                <a:lnTo>
                  <a:pt x="5836" y="1513735"/>
                </a:lnTo>
                <a:lnTo>
                  <a:pt x="0" y="1470279"/>
                </a:lnTo>
                <a:lnTo>
                  <a:pt x="0" y="163321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939153" y="4609846"/>
            <a:ext cx="17221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Сравнительный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1. </a:t>
            </a:r>
            <a:r>
              <a:rPr lang="ru-RU" spc="-15" dirty="0" smtClean="0"/>
              <a:t>Тематический</a:t>
            </a:r>
            <a:r>
              <a:rPr lang="ru-RU" spc="-45" dirty="0" smtClean="0"/>
              <a:t> </a:t>
            </a:r>
            <a:r>
              <a:rPr lang="ru-RU" spc="-20" dirty="0" smtClean="0"/>
              <a:t>контроль.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91600" cy="5386090"/>
          </a:xfrm>
        </p:spPr>
        <p:txBody>
          <a:bodyPr/>
          <a:lstStyle/>
          <a:p>
            <a:pPr marL="12700" marR="575945" indent="914400" algn="just">
              <a:lnSpc>
                <a:spcPct val="100000"/>
              </a:lnSpc>
              <a:spcBef>
                <a:spcPts val="95"/>
              </a:spcBef>
            </a:pPr>
            <a:r>
              <a:rPr lang="ru-RU" sz="2200" spc="-10" dirty="0" smtClean="0">
                <a:latin typeface="Times New Roman"/>
                <a:cs typeface="Times New Roman"/>
              </a:rPr>
              <a:t>Целью </a:t>
            </a:r>
            <a:r>
              <a:rPr lang="ru-RU" sz="2200" spc="-15" dirty="0" smtClean="0">
                <a:latin typeface="Times New Roman"/>
                <a:cs typeface="Times New Roman"/>
              </a:rPr>
              <a:t>данного </a:t>
            </a:r>
            <a:r>
              <a:rPr lang="ru-RU" sz="2200" spc="-20" dirty="0" smtClean="0">
                <a:latin typeface="Times New Roman"/>
                <a:cs typeface="Times New Roman"/>
              </a:rPr>
              <a:t>контроля </a:t>
            </a:r>
            <a:r>
              <a:rPr lang="ru-RU" sz="2200" spc="-10" dirty="0" smtClean="0">
                <a:latin typeface="Times New Roman"/>
                <a:cs typeface="Times New Roman"/>
              </a:rPr>
              <a:t>является изучение </a:t>
            </a:r>
            <a:r>
              <a:rPr lang="ru-RU" sz="2200" spc="-5" dirty="0" smtClean="0">
                <a:latin typeface="Times New Roman"/>
                <a:cs typeface="Times New Roman"/>
              </a:rPr>
              <a:t>системы  </a:t>
            </a:r>
            <a:r>
              <a:rPr lang="ru-RU" sz="2200" spc="-10" dirty="0" smtClean="0">
                <a:latin typeface="Times New Roman"/>
                <a:cs typeface="Times New Roman"/>
              </a:rPr>
              <a:t>работы </a:t>
            </a:r>
            <a:r>
              <a:rPr lang="ru-RU" sz="2200" spc="-20" dirty="0" smtClean="0">
                <a:latin typeface="Times New Roman"/>
                <a:cs typeface="Times New Roman"/>
              </a:rPr>
              <a:t>педагогов </a:t>
            </a:r>
            <a:r>
              <a:rPr lang="ru-RU" sz="2200" spc="-5" dirty="0" smtClean="0">
                <a:latin typeface="Times New Roman"/>
                <a:cs typeface="Times New Roman"/>
              </a:rPr>
              <a:t>по реализации </a:t>
            </a:r>
            <a:r>
              <a:rPr lang="ru-RU" sz="2200" spc="-20" dirty="0" smtClean="0">
                <a:latin typeface="Times New Roman"/>
                <a:cs typeface="Times New Roman"/>
              </a:rPr>
              <a:t>годовых </a:t>
            </a:r>
            <a:r>
              <a:rPr lang="ru-RU" sz="2200" spc="-25" dirty="0" smtClean="0">
                <a:latin typeface="Times New Roman"/>
                <a:cs typeface="Times New Roman"/>
              </a:rPr>
              <a:t>задач дошкольного  </a:t>
            </a:r>
            <a:r>
              <a:rPr lang="ru-RU" sz="2200" spc="-5" dirty="0" smtClean="0">
                <a:latin typeface="Times New Roman"/>
                <a:cs typeface="Times New Roman"/>
              </a:rPr>
              <a:t>учреждения.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029969" algn="l"/>
                <a:tab pos="1616075" algn="l"/>
                <a:tab pos="2644140" algn="l"/>
                <a:tab pos="3465829" algn="l"/>
                <a:tab pos="4388485" algn="l"/>
                <a:tab pos="4688840" algn="l"/>
                <a:tab pos="5943600" algn="l"/>
                <a:tab pos="6158865" algn="l"/>
                <a:tab pos="7103109" algn="l"/>
                <a:tab pos="7231380" algn="l"/>
              </a:tabLst>
            </a:pPr>
            <a:r>
              <a:rPr lang="ru-RU" sz="2200" spc="-10" dirty="0" smtClean="0">
                <a:latin typeface="Times New Roman"/>
                <a:cs typeface="Times New Roman"/>
              </a:rPr>
              <a:t>Содержание	</a:t>
            </a:r>
            <a:r>
              <a:rPr lang="ru-RU" sz="2200" spc="-20" dirty="0" smtClean="0">
                <a:latin typeface="Times New Roman"/>
                <a:cs typeface="Times New Roman"/>
              </a:rPr>
              <a:t>тематического	контроля	включает	</a:t>
            </a:r>
            <a:r>
              <a:rPr lang="ru-RU" sz="2200" dirty="0" smtClean="0">
                <a:latin typeface="Times New Roman"/>
                <a:cs typeface="Times New Roman"/>
              </a:rPr>
              <a:t>вопросы	</a:t>
            </a:r>
            <a:r>
              <a:rPr lang="ru-RU" sz="2200" spc="-10" dirty="0" smtClean="0">
                <a:latin typeface="Times New Roman"/>
                <a:cs typeface="Times New Roman"/>
              </a:rPr>
              <a:t>пяти  </a:t>
            </a:r>
            <a:r>
              <a:rPr lang="ru-RU" sz="2200" spc="-70" dirty="0" err="1" smtClean="0">
                <a:latin typeface="Times New Roman"/>
                <a:cs typeface="Times New Roman"/>
              </a:rPr>
              <a:t>б</a:t>
            </a:r>
            <a:r>
              <a:rPr lang="ru-RU" sz="2200" spc="-10" dirty="0" err="1" smtClean="0">
                <a:latin typeface="Times New Roman"/>
                <a:cs typeface="Times New Roman"/>
              </a:rPr>
              <a:t>ло</a:t>
            </a:r>
            <a:r>
              <a:rPr lang="ru-RU" sz="2200" spc="-114" dirty="0" err="1" smtClean="0">
                <a:latin typeface="Times New Roman"/>
                <a:cs typeface="Times New Roman"/>
              </a:rPr>
              <a:t>к</a:t>
            </a:r>
            <a:r>
              <a:rPr lang="ru-RU" sz="2200" spc="-5" dirty="0" err="1" smtClean="0">
                <a:latin typeface="Times New Roman"/>
                <a:cs typeface="Times New Roman"/>
              </a:rPr>
              <a:t>ов,</a:t>
            </a:r>
            <a:r>
              <a:rPr lang="ru-RU" sz="2200" spc="-10" dirty="0" err="1" smtClean="0">
                <a:latin typeface="Times New Roman"/>
                <a:cs typeface="Times New Roman"/>
              </a:rPr>
              <a:t>выд</a:t>
            </a:r>
            <a:r>
              <a:rPr lang="ru-RU" sz="2200" spc="-15" dirty="0" err="1" smtClean="0">
                <a:latin typeface="Times New Roman"/>
                <a:cs typeface="Times New Roman"/>
              </a:rPr>
              <a:t>е</a:t>
            </a:r>
            <a:r>
              <a:rPr lang="ru-RU" sz="2200" spc="-10" dirty="0" err="1" smtClean="0">
                <a:latin typeface="Times New Roman"/>
                <a:cs typeface="Times New Roman"/>
              </a:rPr>
              <a:t>л</a:t>
            </a:r>
            <a:r>
              <a:rPr lang="ru-RU" sz="2200" spc="-15" dirty="0" err="1" smtClean="0">
                <a:latin typeface="Times New Roman"/>
                <a:cs typeface="Times New Roman"/>
              </a:rPr>
              <a:t>е</a:t>
            </a:r>
            <a:r>
              <a:rPr lang="ru-RU" sz="2200" spc="-10" dirty="0" err="1" smtClean="0">
                <a:latin typeface="Times New Roman"/>
                <a:cs typeface="Times New Roman"/>
              </a:rPr>
              <a:t>нны</a:t>
            </a:r>
            <a:r>
              <a:rPr lang="ru-RU" sz="2200" spc="-5" dirty="0" err="1" smtClean="0">
                <a:latin typeface="Times New Roman"/>
                <a:cs typeface="Times New Roman"/>
              </a:rPr>
              <a:t>х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5" dirty="0" smtClean="0">
                <a:latin typeface="Times New Roman"/>
                <a:cs typeface="Times New Roman"/>
              </a:rPr>
              <a:t>К. Ю.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Бе</a:t>
            </a:r>
            <a:r>
              <a:rPr lang="ru-RU" sz="2200" spc="-15" dirty="0" smtClean="0">
                <a:latin typeface="Times New Roman"/>
                <a:cs typeface="Times New Roman"/>
              </a:rPr>
              <a:t>л</a:t>
            </a:r>
            <a:r>
              <a:rPr lang="ru-RU" sz="2200" spc="-5" dirty="0" smtClean="0">
                <a:latin typeface="Times New Roman"/>
                <a:cs typeface="Times New Roman"/>
              </a:rPr>
              <a:t>ой,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п</a:t>
            </a:r>
            <a:r>
              <a:rPr lang="ru-RU" sz="2200" dirty="0" smtClean="0">
                <a:latin typeface="Times New Roman"/>
                <a:cs typeface="Times New Roman"/>
              </a:rPr>
              <a:t>о</a:t>
            </a:r>
            <a:r>
              <a:rPr lang="ru-RU" sz="2200" spc="-10" dirty="0" smtClean="0">
                <a:latin typeface="Times New Roman"/>
                <a:cs typeface="Times New Roman"/>
              </a:rPr>
              <a:t>з</a:t>
            </a:r>
            <a:r>
              <a:rPr lang="ru-RU" sz="2200" spc="-25" dirty="0" smtClean="0">
                <a:latin typeface="Times New Roman"/>
                <a:cs typeface="Times New Roman"/>
              </a:rPr>
              <a:t>во</a:t>
            </a:r>
            <a:r>
              <a:rPr lang="ru-RU" sz="2200" spc="-10" dirty="0" smtClean="0">
                <a:latin typeface="Times New Roman"/>
                <a:cs typeface="Times New Roman"/>
              </a:rPr>
              <a:t>ляющи</a:t>
            </a:r>
            <a:r>
              <a:rPr lang="ru-RU" sz="2200" spc="-5" dirty="0" smtClean="0">
                <a:latin typeface="Times New Roman"/>
                <a:cs typeface="Times New Roman"/>
              </a:rPr>
              <a:t>е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и</a:t>
            </a:r>
            <a:r>
              <a:rPr lang="ru-RU" sz="2200" spc="-55" dirty="0" smtClean="0">
                <a:latin typeface="Times New Roman"/>
                <a:cs typeface="Times New Roman"/>
              </a:rPr>
              <a:t>з</a:t>
            </a:r>
            <a:r>
              <a:rPr lang="ru-RU" sz="2200" spc="5" dirty="0" smtClean="0">
                <a:latin typeface="Times New Roman"/>
                <a:cs typeface="Times New Roman"/>
              </a:rPr>
              <a:t>у</a:t>
            </a:r>
            <a:r>
              <a:rPr lang="ru-RU" sz="2200" spc="-5" dirty="0" smtClean="0">
                <a:latin typeface="Times New Roman"/>
                <a:cs typeface="Times New Roman"/>
              </a:rPr>
              <a:t>чить</a:t>
            </a:r>
            <a:r>
              <a:rPr lang="ru-RU" sz="2200" dirty="0" smtClean="0">
                <a:latin typeface="Times New Roman"/>
                <a:cs typeface="Times New Roman"/>
              </a:rPr>
              <a:t>		</a:t>
            </a:r>
            <a:r>
              <a:rPr lang="ru-RU" sz="2200" spc="-5" dirty="0" smtClean="0">
                <a:latin typeface="Times New Roman"/>
                <a:cs typeface="Times New Roman"/>
              </a:rPr>
              <a:t>систему  </a:t>
            </a:r>
            <a:r>
              <a:rPr lang="ru-RU" sz="2200" spc="-10" dirty="0" smtClean="0">
                <a:latin typeface="Times New Roman"/>
                <a:cs typeface="Times New Roman"/>
              </a:rPr>
              <a:t>работы </a:t>
            </a:r>
            <a:r>
              <a:rPr lang="ru-RU" sz="2200" spc="-5" dirty="0" smtClean="0">
                <a:latin typeface="Times New Roman"/>
                <a:cs typeface="Times New Roman"/>
              </a:rPr>
              <a:t>по </a:t>
            </a:r>
            <a:r>
              <a:rPr lang="ru-RU" sz="2200" spc="-10" dirty="0" smtClean="0">
                <a:latin typeface="Times New Roman"/>
                <a:cs typeface="Times New Roman"/>
              </a:rPr>
              <a:t>определенной</a:t>
            </a:r>
            <a:r>
              <a:rPr lang="ru-RU" sz="2200" spc="10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теме: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6172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92100" algn="l"/>
                <a:tab pos="1314450" algn="l"/>
                <a:tab pos="1564640" algn="l"/>
                <a:tab pos="1741805" algn="l"/>
                <a:tab pos="1853564" algn="l"/>
                <a:tab pos="2810510" algn="l"/>
                <a:tab pos="3335020" algn="l"/>
                <a:tab pos="3778885" algn="l"/>
                <a:tab pos="4481195" algn="l"/>
                <a:tab pos="5200015" algn="l"/>
                <a:tab pos="5488940" algn="l"/>
                <a:tab pos="6273165" algn="l"/>
              </a:tabLst>
            </a:pPr>
            <a:r>
              <a:rPr lang="ru-RU" sz="2200" spc="-10" dirty="0" smtClean="0">
                <a:latin typeface="Times New Roman"/>
                <a:cs typeface="Times New Roman"/>
              </a:rPr>
              <a:t>И</a:t>
            </a:r>
            <a:r>
              <a:rPr lang="ru-RU" sz="2200" spc="-60" dirty="0" smtClean="0">
                <a:latin typeface="Times New Roman"/>
                <a:cs typeface="Times New Roman"/>
              </a:rPr>
              <a:t>з</a:t>
            </a:r>
            <a:r>
              <a:rPr lang="ru-RU" sz="2200" spc="5" dirty="0" smtClean="0">
                <a:latin typeface="Times New Roman"/>
                <a:cs typeface="Times New Roman"/>
              </a:rPr>
              <a:t>у</a:t>
            </a:r>
            <a:r>
              <a:rPr lang="ru-RU" sz="2200" spc="-5" dirty="0" smtClean="0">
                <a:latin typeface="Times New Roman"/>
                <a:cs typeface="Times New Roman"/>
              </a:rPr>
              <a:t>чение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5" dirty="0" smtClean="0">
                <a:latin typeface="Times New Roman"/>
                <a:cs typeface="Times New Roman"/>
              </a:rPr>
              <a:t>и</a:t>
            </a:r>
            <a:r>
              <a:rPr lang="ru-RU" sz="2200" dirty="0" smtClean="0">
                <a:latin typeface="Times New Roman"/>
                <a:cs typeface="Times New Roman"/>
              </a:rPr>
              <a:t>		о</a:t>
            </a:r>
            <a:r>
              <a:rPr lang="ru-RU" sz="2200" spc="-10" dirty="0" smtClean="0">
                <a:latin typeface="Times New Roman"/>
                <a:cs typeface="Times New Roman"/>
              </a:rPr>
              <a:t>цен</a:t>
            </a:r>
            <a:r>
              <a:rPr lang="ru-RU" sz="2200" spc="-45" dirty="0" smtClean="0">
                <a:latin typeface="Times New Roman"/>
                <a:cs typeface="Times New Roman"/>
              </a:rPr>
              <a:t>к</a:t>
            </a:r>
            <a:r>
              <a:rPr lang="ru-RU" sz="2200" spc="-5" dirty="0" smtClean="0">
                <a:latin typeface="Times New Roman"/>
                <a:cs typeface="Times New Roman"/>
              </a:rPr>
              <a:t>а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5" dirty="0" smtClean="0">
                <a:latin typeface="Times New Roman"/>
                <a:cs typeface="Times New Roman"/>
              </a:rPr>
              <a:t>у</a:t>
            </a:r>
            <a:r>
              <a:rPr lang="ru-RU" sz="2200" spc="-5" dirty="0" smtClean="0">
                <a:latin typeface="Times New Roman"/>
                <a:cs typeface="Times New Roman"/>
              </a:rPr>
              <a:t>р</a:t>
            </a:r>
            <a:r>
              <a:rPr lang="ru-RU" sz="2200" dirty="0" smtClean="0">
                <a:latin typeface="Times New Roman"/>
                <a:cs typeface="Times New Roman"/>
              </a:rPr>
              <a:t>о</a:t>
            </a:r>
            <a:r>
              <a:rPr lang="ru-RU" sz="2200" spc="-10" dirty="0" smtClean="0">
                <a:latin typeface="Times New Roman"/>
                <a:cs typeface="Times New Roman"/>
              </a:rPr>
              <a:t>вн</a:t>
            </a:r>
            <a:r>
              <a:rPr lang="ru-RU" sz="2200" spc="-5" dirty="0" smtClean="0">
                <a:latin typeface="Times New Roman"/>
                <a:cs typeface="Times New Roman"/>
              </a:rPr>
              <a:t>я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п</a:t>
            </a:r>
            <a:r>
              <a:rPr lang="ru-RU" sz="2200" dirty="0" smtClean="0">
                <a:latin typeface="Times New Roman"/>
                <a:cs typeface="Times New Roman"/>
              </a:rPr>
              <a:t>р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ф</a:t>
            </a:r>
            <a:r>
              <a:rPr lang="ru-RU" sz="2200" spc="45" dirty="0" smtClean="0">
                <a:latin typeface="Times New Roman"/>
                <a:cs typeface="Times New Roman"/>
              </a:rPr>
              <a:t>е</a:t>
            </a:r>
            <a:r>
              <a:rPr lang="ru-RU" sz="2200" spc="-5" dirty="0" smtClean="0">
                <a:latin typeface="Times New Roman"/>
                <a:cs typeface="Times New Roman"/>
              </a:rPr>
              <a:t>ссион</a:t>
            </a:r>
            <a:r>
              <a:rPr lang="ru-RU" sz="2200" spc="10" dirty="0" smtClean="0">
                <a:latin typeface="Times New Roman"/>
                <a:cs typeface="Times New Roman"/>
              </a:rPr>
              <a:t>а</a:t>
            </a:r>
            <a:r>
              <a:rPr lang="ru-RU" sz="2200" spc="-10" dirty="0" smtClean="0">
                <a:latin typeface="Times New Roman"/>
                <a:cs typeface="Times New Roman"/>
              </a:rPr>
              <a:t>л</a:t>
            </a:r>
            <a:r>
              <a:rPr lang="ru-RU" sz="2200" spc="-15" dirty="0" smtClean="0">
                <a:latin typeface="Times New Roman"/>
                <a:cs typeface="Times New Roman"/>
              </a:rPr>
              <a:t>ь</a:t>
            </a:r>
            <a:r>
              <a:rPr lang="ru-RU" sz="2200" spc="-10" dirty="0" smtClean="0">
                <a:latin typeface="Times New Roman"/>
                <a:cs typeface="Times New Roman"/>
              </a:rPr>
              <a:t>н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spc="-65" dirty="0" smtClean="0">
                <a:latin typeface="Times New Roman"/>
                <a:cs typeface="Times New Roman"/>
              </a:rPr>
              <a:t>г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20" dirty="0" smtClean="0">
                <a:latin typeface="Times New Roman"/>
                <a:cs typeface="Times New Roman"/>
              </a:rPr>
              <a:t>м</a:t>
            </a:r>
            <a:r>
              <a:rPr lang="ru-RU" sz="2200" spc="-5" dirty="0" smtClean="0">
                <a:latin typeface="Times New Roman"/>
                <a:cs typeface="Times New Roman"/>
              </a:rPr>
              <a:t>аст</a:t>
            </a:r>
            <a:r>
              <a:rPr lang="ru-RU" sz="2200" spc="-15" dirty="0" smtClean="0">
                <a:latin typeface="Times New Roman"/>
                <a:cs typeface="Times New Roman"/>
              </a:rPr>
              <a:t>е</a:t>
            </a:r>
            <a:r>
              <a:rPr lang="ru-RU" sz="2200" spc="-5" dirty="0" smtClean="0">
                <a:latin typeface="Times New Roman"/>
                <a:cs typeface="Times New Roman"/>
              </a:rPr>
              <a:t>рст</a:t>
            </a:r>
            <a:r>
              <a:rPr lang="ru-RU" sz="2200" spc="-30" dirty="0" smtClean="0">
                <a:latin typeface="Times New Roman"/>
                <a:cs typeface="Times New Roman"/>
              </a:rPr>
              <a:t>в</a:t>
            </a:r>
            <a:r>
              <a:rPr lang="ru-RU" sz="2200" spc="-5" dirty="0" smtClean="0">
                <a:latin typeface="Times New Roman"/>
                <a:cs typeface="Times New Roman"/>
              </a:rPr>
              <a:t>а  </a:t>
            </a:r>
            <a:r>
              <a:rPr lang="ru-RU" sz="2200" spc="-20" dirty="0" smtClean="0">
                <a:latin typeface="Times New Roman"/>
                <a:cs typeface="Times New Roman"/>
              </a:rPr>
              <a:t>педагогов	</a:t>
            </a:r>
            <a:r>
              <a:rPr lang="ru-RU" sz="2200" spc="-5" dirty="0" smtClean="0">
                <a:latin typeface="Times New Roman"/>
                <a:cs typeface="Times New Roman"/>
              </a:rPr>
              <a:t>по	</a:t>
            </a:r>
            <a:r>
              <a:rPr lang="ru-RU" sz="2200" spc="-10" dirty="0" smtClean="0">
                <a:latin typeface="Times New Roman"/>
                <a:cs typeface="Times New Roman"/>
              </a:rPr>
              <a:t>проведению	</a:t>
            </a:r>
            <a:r>
              <a:rPr lang="ru-RU" sz="2200" spc="-5" dirty="0" smtClean="0">
                <a:latin typeface="Times New Roman"/>
                <a:cs typeface="Times New Roman"/>
              </a:rPr>
              <a:t>системы	</a:t>
            </a:r>
            <a:r>
              <a:rPr lang="ru-RU" sz="2200" spc="-45" dirty="0" smtClean="0">
                <a:latin typeface="Times New Roman"/>
                <a:cs typeface="Times New Roman"/>
              </a:rPr>
              <a:t>НОД	</a:t>
            </a:r>
            <a:r>
              <a:rPr lang="ru-RU" sz="2200" spc="-5" dirty="0" smtClean="0">
                <a:latin typeface="Times New Roman"/>
                <a:cs typeface="Times New Roman"/>
              </a:rPr>
              <a:t>и	совместной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5069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деятельности	с детьми </a:t>
            </a:r>
            <a:r>
              <a:rPr lang="ru-RU" sz="2200" spc="-10" dirty="0" smtClean="0">
                <a:latin typeface="Times New Roman"/>
                <a:cs typeface="Times New Roman"/>
              </a:rPr>
              <a:t>(изучается методическая,</a:t>
            </a:r>
            <a:r>
              <a:rPr lang="ru-RU" sz="2200" spc="90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технологическая,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sz="2200" spc="-10" dirty="0" smtClean="0">
                <a:latin typeface="Times New Roman"/>
                <a:cs typeface="Times New Roman"/>
              </a:rPr>
              <a:t>базовая </a:t>
            </a:r>
            <a:r>
              <a:rPr lang="ru-RU" sz="2200" spc="-30" dirty="0" smtClean="0">
                <a:latin typeface="Times New Roman"/>
                <a:cs typeface="Times New Roman"/>
              </a:rPr>
              <a:t>культура, </a:t>
            </a:r>
            <a:r>
              <a:rPr lang="ru-RU" sz="2200" spc="-5" dirty="0" smtClean="0">
                <a:latin typeface="Times New Roman"/>
                <a:cs typeface="Times New Roman"/>
              </a:rPr>
              <a:t>самообразование</a:t>
            </a:r>
            <a:r>
              <a:rPr lang="ru-RU" sz="2200" spc="50" dirty="0" smtClean="0">
                <a:latin typeface="Times New Roman"/>
                <a:cs typeface="Times New Roman"/>
              </a:rPr>
              <a:t> </a:t>
            </a:r>
            <a:r>
              <a:rPr lang="ru-RU" sz="2200" spc="-20" dirty="0" smtClean="0">
                <a:latin typeface="Times New Roman"/>
                <a:cs typeface="Times New Roman"/>
              </a:rPr>
              <a:t>педагогов).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528320">
              <a:lnSpc>
                <a:spcPct val="100000"/>
              </a:lnSpc>
              <a:buAutoNum type="arabicPeriod" startAt="2"/>
              <a:tabLst>
                <a:tab pos="292100" algn="l"/>
                <a:tab pos="1433830" algn="l"/>
                <a:tab pos="3242310" algn="l"/>
                <a:tab pos="5470525" algn="l"/>
                <a:tab pos="6692900" algn="l"/>
                <a:tab pos="712152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Систе</a:t>
            </a:r>
            <a:r>
              <a:rPr lang="ru-RU" sz="2200" spc="-25" dirty="0" smtClean="0">
                <a:latin typeface="Times New Roman"/>
                <a:cs typeface="Times New Roman"/>
              </a:rPr>
              <a:t>м</a:t>
            </a:r>
            <a:r>
              <a:rPr lang="ru-RU" sz="2200" spc="-5" dirty="0" smtClean="0">
                <a:latin typeface="Times New Roman"/>
                <a:cs typeface="Times New Roman"/>
              </a:rPr>
              <a:t>а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планир</a:t>
            </a:r>
            <a:r>
              <a:rPr lang="ru-RU" sz="2200" dirty="0" smtClean="0">
                <a:latin typeface="Times New Roman"/>
                <a:cs typeface="Times New Roman"/>
              </a:rPr>
              <a:t>о</a:t>
            </a:r>
            <a:r>
              <a:rPr lang="ru-RU" sz="2200" spc="-35" dirty="0" smtClean="0">
                <a:latin typeface="Times New Roman"/>
                <a:cs typeface="Times New Roman"/>
              </a:rPr>
              <a:t>в</a:t>
            </a:r>
            <a:r>
              <a:rPr lang="ru-RU" sz="2200" spc="-5" dirty="0" smtClean="0">
                <a:latin typeface="Times New Roman"/>
                <a:cs typeface="Times New Roman"/>
              </a:rPr>
              <a:t>ания</a:t>
            </a:r>
            <a:r>
              <a:rPr lang="ru-RU" sz="2200" dirty="0" smtClean="0">
                <a:latin typeface="Times New Roman"/>
                <a:cs typeface="Times New Roman"/>
              </a:rPr>
              <a:t>	о</a:t>
            </a:r>
            <a:r>
              <a:rPr lang="ru-RU" sz="2200" spc="-5" dirty="0" smtClean="0">
                <a:latin typeface="Times New Roman"/>
                <a:cs typeface="Times New Roman"/>
              </a:rPr>
              <a:t>бра</a:t>
            </a:r>
            <a:r>
              <a:rPr lang="ru-RU" sz="2200" spc="-20" dirty="0" smtClean="0">
                <a:latin typeface="Times New Roman"/>
                <a:cs typeface="Times New Roman"/>
              </a:rPr>
              <a:t>з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spc="-30" dirty="0" smtClean="0">
                <a:latin typeface="Times New Roman"/>
                <a:cs typeface="Times New Roman"/>
              </a:rPr>
              <a:t>в</a:t>
            </a:r>
            <a:r>
              <a:rPr lang="ru-RU" sz="2200" spc="-70" dirty="0" smtClean="0">
                <a:latin typeface="Times New Roman"/>
                <a:cs typeface="Times New Roman"/>
              </a:rPr>
              <a:t>а</a:t>
            </a:r>
            <a:r>
              <a:rPr lang="ru-RU" sz="2200" spc="-10" dirty="0" smtClean="0">
                <a:latin typeface="Times New Roman"/>
                <a:cs typeface="Times New Roman"/>
              </a:rPr>
              <a:t>тел</a:t>
            </a:r>
            <a:r>
              <a:rPr lang="ru-RU" sz="2200" spc="-20" dirty="0" smtClean="0">
                <a:latin typeface="Times New Roman"/>
                <a:cs typeface="Times New Roman"/>
              </a:rPr>
              <a:t>ь</a:t>
            </a:r>
            <a:r>
              <a:rPr lang="ru-RU" sz="2200" spc="-10" dirty="0" smtClean="0">
                <a:latin typeface="Times New Roman"/>
                <a:cs typeface="Times New Roman"/>
              </a:rPr>
              <a:t>н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spc="-65" dirty="0" smtClean="0">
                <a:latin typeface="Times New Roman"/>
                <a:cs typeface="Times New Roman"/>
              </a:rPr>
              <a:t>г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п</a:t>
            </a:r>
            <a:r>
              <a:rPr lang="ru-RU" sz="2200" spc="-5" dirty="0" smtClean="0">
                <a:latin typeface="Times New Roman"/>
                <a:cs typeface="Times New Roman"/>
              </a:rPr>
              <a:t>роц</a:t>
            </a:r>
            <a:r>
              <a:rPr lang="ru-RU" sz="2200" spc="45" dirty="0" smtClean="0">
                <a:latin typeface="Times New Roman"/>
                <a:cs typeface="Times New Roman"/>
              </a:rPr>
              <a:t>е</a:t>
            </a:r>
            <a:r>
              <a:rPr lang="ru-RU" sz="2200" spc="-5" dirty="0" smtClean="0">
                <a:latin typeface="Times New Roman"/>
                <a:cs typeface="Times New Roman"/>
              </a:rPr>
              <a:t>с</a:t>
            </a:r>
            <a:r>
              <a:rPr lang="ru-RU" sz="2200" spc="5" dirty="0" smtClean="0">
                <a:latin typeface="Times New Roman"/>
                <a:cs typeface="Times New Roman"/>
              </a:rPr>
              <a:t>с</a:t>
            </a:r>
            <a:r>
              <a:rPr lang="ru-RU" sz="2200" spc="-5" dirty="0" smtClean="0">
                <a:latin typeface="Times New Roman"/>
                <a:cs typeface="Times New Roman"/>
              </a:rPr>
              <a:t>а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п</a:t>
            </a:r>
            <a:r>
              <a:rPr lang="ru-RU" sz="2200" spc="-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-10" dirty="0" smtClean="0">
                <a:latin typeface="Times New Roman"/>
                <a:cs typeface="Times New Roman"/>
              </a:rPr>
              <a:t>т</a:t>
            </a:r>
            <a:r>
              <a:rPr lang="ru-RU" sz="2200" spc="-15" dirty="0" smtClean="0">
                <a:latin typeface="Times New Roman"/>
                <a:cs typeface="Times New Roman"/>
              </a:rPr>
              <a:t>е</a:t>
            </a:r>
            <a:r>
              <a:rPr lang="ru-RU" sz="2200" spc="-5" dirty="0" smtClean="0">
                <a:latin typeface="Times New Roman"/>
                <a:cs typeface="Times New Roman"/>
              </a:rPr>
              <a:t>ме  </a:t>
            </a:r>
            <a:r>
              <a:rPr lang="ru-RU" sz="2200" spc="-20" dirty="0" smtClean="0">
                <a:latin typeface="Times New Roman"/>
                <a:cs typeface="Times New Roman"/>
              </a:rPr>
              <a:t>контроля.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 startAt="2"/>
              <a:tabLst>
                <a:tab pos="292100" algn="l"/>
              </a:tabLst>
            </a:pPr>
            <a:r>
              <a:rPr lang="ru-RU" sz="2200" spc="-10" dirty="0" smtClean="0">
                <a:latin typeface="Times New Roman"/>
                <a:cs typeface="Times New Roman"/>
              </a:rPr>
              <a:t>Предметно-развивающая</a:t>
            </a:r>
            <a:r>
              <a:rPr lang="ru-RU" sz="2200" spc="25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среда.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92100" algn="l"/>
              </a:tabLst>
            </a:pPr>
            <a:r>
              <a:rPr lang="ru-RU" sz="2200" spc="-10" dirty="0" smtClean="0">
                <a:latin typeface="Times New Roman"/>
                <a:cs typeface="Times New Roman"/>
              </a:rPr>
              <a:t>Взаимодействие </a:t>
            </a:r>
            <a:r>
              <a:rPr lang="ru-RU" sz="2200" spc="-5" dirty="0" smtClean="0">
                <a:latin typeface="Times New Roman"/>
                <a:cs typeface="Times New Roman"/>
              </a:rPr>
              <a:t>с </a:t>
            </a:r>
            <a:r>
              <a:rPr lang="ru-RU" sz="2200" spc="-10" dirty="0" smtClean="0">
                <a:latin typeface="Times New Roman"/>
                <a:cs typeface="Times New Roman"/>
              </a:rPr>
              <a:t>родителями </a:t>
            </a:r>
            <a:r>
              <a:rPr lang="ru-RU" sz="2200" spc="-5" dirty="0" smtClean="0">
                <a:latin typeface="Times New Roman"/>
                <a:cs typeface="Times New Roman"/>
              </a:rPr>
              <a:t>для развития</a:t>
            </a:r>
            <a:r>
              <a:rPr lang="ru-RU" sz="2200" spc="75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ребенка.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428625">
              <a:lnSpc>
                <a:spcPct val="100000"/>
              </a:lnSpc>
              <a:buAutoNum type="arabicPeriod" startAt="2"/>
              <a:tabLst>
                <a:tab pos="292100" algn="l"/>
              </a:tabLst>
            </a:pPr>
            <a:r>
              <a:rPr lang="ru-RU" sz="2200" spc="-35" dirty="0" smtClean="0">
                <a:latin typeface="Times New Roman"/>
                <a:cs typeface="Times New Roman"/>
              </a:rPr>
              <a:t>Результаты </a:t>
            </a:r>
            <a:r>
              <a:rPr lang="ru-RU" sz="2200" spc="-15" dirty="0" smtClean="0">
                <a:latin typeface="Times New Roman"/>
                <a:cs typeface="Times New Roman"/>
              </a:rPr>
              <a:t>(показатели </a:t>
            </a:r>
            <a:r>
              <a:rPr lang="ru-RU" sz="2200" spc="-10" dirty="0" smtClean="0">
                <a:latin typeface="Times New Roman"/>
                <a:cs typeface="Times New Roman"/>
              </a:rPr>
              <a:t>здоровья, </a:t>
            </a:r>
            <a:r>
              <a:rPr lang="ru-RU" sz="2200" spc="-15" dirty="0" smtClean="0">
                <a:latin typeface="Times New Roman"/>
                <a:cs typeface="Times New Roman"/>
              </a:rPr>
              <a:t>физического </a:t>
            </a:r>
            <a:r>
              <a:rPr lang="ru-RU" sz="2200" spc="-5" dirty="0" smtClean="0">
                <a:latin typeface="Times New Roman"/>
                <a:cs typeface="Times New Roman"/>
              </a:rPr>
              <a:t>развития </a:t>
            </a:r>
            <a:r>
              <a:rPr lang="ru-RU" sz="2200" spc="-10" dirty="0" smtClean="0">
                <a:latin typeface="Times New Roman"/>
                <a:cs typeface="Times New Roman"/>
              </a:rPr>
              <a:t>детей,  </a:t>
            </a:r>
            <a:r>
              <a:rPr lang="ru-RU" sz="2200" dirty="0" smtClean="0">
                <a:latin typeface="Times New Roman"/>
                <a:cs typeface="Times New Roman"/>
              </a:rPr>
              <a:t>профессиональный </a:t>
            </a:r>
            <a:r>
              <a:rPr lang="ru-RU" sz="2200" spc="5" dirty="0" smtClean="0">
                <a:latin typeface="Times New Roman"/>
                <a:cs typeface="Times New Roman"/>
              </a:rPr>
              <a:t>рост </a:t>
            </a:r>
            <a:r>
              <a:rPr lang="ru-RU" sz="2200" spc="-20" dirty="0" smtClean="0">
                <a:latin typeface="Times New Roman"/>
                <a:cs typeface="Times New Roman"/>
              </a:rPr>
              <a:t>педагогов </a:t>
            </a:r>
            <a:r>
              <a:rPr lang="ru-RU" sz="2200" spc="-5" dirty="0" smtClean="0">
                <a:latin typeface="Times New Roman"/>
                <a:cs typeface="Times New Roman"/>
              </a:rPr>
              <a:t>и</a:t>
            </a:r>
            <a:r>
              <a:rPr lang="ru-RU" sz="2200" spc="-15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др.).</a:t>
            </a:r>
            <a:endParaRPr lang="ru-RU" sz="2200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Тематический 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 smtClean="0">
                <a:latin typeface="Times New Roman"/>
                <a:cs typeface="Times New Roman"/>
              </a:rPr>
              <a:t>Итоги контроля оформляются аналитической справкой  </a:t>
            </a:r>
            <a:r>
              <a:rPr lang="ru-RU" spc="-5" dirty="0" smtClean="0">
                <a:latin typeface="Times New Roman"/>
                <a:cs typeface="Times New Roman"/>
              </a:rPr>
              <a:t>и </a:t>
            </a:r>
            <a:r>
              <a:rPr lang="ru-RU" spc="-10" dirty="0" smtClean="0">
                <a:latin typeface="Times New Roman"/>
                <a:cs typeface="Times New Roman"/>
              </a:rPr>
              <a:t>заслушиваются </a:t>
            </a:r>
            <a:r>
              <a:rPr lang="ru-RU" spc="-5" dirty="0" smtClean="0">
                <a:latin typeface="Times New Roman"/>
                <a:cs typeface="Times New Roman"/>
              </a:rPr>
              <a:t>на </a:t>
            </a:r>
            <a:r>
              <a:rPr lang="ru-RU" b="1" spc="-15" dirty="0" smtClean="0">
                <a:latin typeface="Times New Roman"/>
                <a:cs typeface="Times New Roman"/>
              </a:rPr>
              <a:t>педагогическом совете </a:t>
            </a:r>
            <a:r>
              <a:rPr lang="ru-RU" b="1" spc="-5" dirty="0" smtClean="0">
                <a:latin typeface="Times New Roman"/>
                <a:cs typeface="Times New Roman"/>
              </a:rPr>
              <a:t>или</a:t>
            </a:r>
            <a:r>
              <a:rPr lang="ru-RU" b="1" spc="125" dirty="0" smtClean="0"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latin typeface="Times New Roman"/>
                <a:cs typeface="Times New Roman"/>
              </a:rPr>
              <a:t>совещании</a:t>
            </a:r>
            <a:r>
              <a:rPr lang="ru-RU" spc="-15" dirty="0" smtClean="0">
                <a:latin typeface="Times New Roman"/>
                <a:cs typeface="Times New Roman"/>
              </a:rPr>
              <a:t>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00000"/>
              </a:lnSpc>
            </a:pP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10" dirty="0" smtClean="0">
                <a:latin typeface="Times New Roman"/>
                <a:cs typeface="Times New Roman"/>
              </a:rPr>
              <a:t>содержании </a:t>
            </a:r>
            <a:r>
              <a:rPr lang="ru-RU" spc="-15" dirty="0" smtClean="0">
                <a:latin typeface="Times New Roman"/>
                <a:cs typeface="Times New Roman"/>
              </a:rPr>
              <a:t>аналитической </a:t>
            </a:r>
            <a:r>
              <a:rPr lang="ru-RU" spc="-10" dirty="0" smtClean="0">
                <a:latin typeface="Times New Roman"/>
                <a:cs typeface="Times New Roman"/>
              </a:rPr>
              <a:t>справки должны быть представлены  </a:t>
            </a:r>
            <a:r>
              <a:rPr lang="ru-RU" spc="-15" dirty="0" smtClean="0">
                <a:latin typeface="Times New Roman"/>
                <a:cs typeface="Times New Roman"/>
              </a:rPr>
              <a:t>материалы </a:t>
            </a:r>
            <a:r>
              <a:rPr lang="ru-RU" spc="-5" dirty="0" smtClean="0">
                <a:latin typeface="Times New Roman"/>
                <a:cs typeface="Times New Roman"/>
              </a:rPr>
              <a:t>по </a:t>
            </a:r>
            <a:r>
              <a:rPr lang="ru-RU" b="1" dirty="0" smtClean="0">
                <a:latin typeface="Times New Roman"/>
                <a:cs typeface="Times New Roman"/>
              </a:rPr>
              <a:t>всем </a:t>
            </a:r>
            <a:r>
              <a:rPr lang="ru-RU" b="1" spc="-5" dirty="0" smtClean="0">
                <a:latin typeface="Times New Roman"/>
                <a:cs typeface="Times New Roman"/>
              </a:rPr>
              <a:t>5 </a:t>
            </a:r>
            <a:r>
              <a:rPr lang="ru-RU" b="1" spc="-20" dirty="0" smtClean="0">
                <a:latin typeface="Times New Roman"/>
                <a:cs typeface="Times New Roman"/>
              </a:rPr>
              <a:t>блокам</a:t>
            </a:r>
            <a:r>
              <a:rPr lang="ru-RU" spc="-20" dirty="0" smtClean="0">
                <a:latin typeface="Times New Roman"/>
                <a:cs typeface="Times New Roman"/>
              </a:rPr>
              <a:t>, </a:t>
            </a:r>
            <a:r>
              <a:rPr lang="ru-RU" spc="-25" dirty="0" smtClean="0">
                <a:latin typeface="Times New Roman"/>
                <a:cs typeface="Times New Roman"/>
              </a:rPr>
              <a:t>которые </a:t>
            </a:r>
            <a:r>
              <a:rPr lang="ru-RU" spc="-15" dirty="0" smtClean="0">
                <a:latin typeface="Times New Roman"/>
                <a:cs typeface="Times New Roman"/>
              </a:rPr>
              <a:t>мы обозначили </a:t>
            </a: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10" dirty="0" smtClean="0">
                <a:latin typeface="Times New Roman"/>
                <a:cs typeface="Times New Roman"/>
              </a:rPr>
              <a:t>плане </a:t>
            </a:r>
            <a:r>
              <a:rPr lang="ru-RU" spc="-20" dirty="0" smtClean="0">
                <a:latin typeface="Times New Roman"/>
                <a:cs typeface="Times New Roman"/>
              </a:rPr>
              <a:t>тематического  </a:t>
            </a:r>
            <a:r>
              <a:rPr lang="ru-RU" spc="-15" dirty="0" smtClean="0">
                <a:latin typeface="Times New Roman"/>
                <a:cs typeface="Times New Roman"/>
              </a:rPr>
              <a:t>контроля.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00000"/>
              </a:lnSpc>
            </a:pPr>
            <a:r>
              <a:rPr lang="ru-RU" spc="-15" dirty="0" smtClean="0">
                <a:latin typeface="Times New Roman"/>
                <a:cs typeface="Times New Roman"/>
              </a:rPr>
              <a:t>Перед </a:t>
            </a:r>
            <a:r>
              <a:rPr lang="ru-RU" spc="-20" dirty="0" smtClean="0">
                <a:latin typeface="Times New Roman"/>
                <a:cs typeface="Times New Roman"/>
              </a:rPr>
              <a:t>началом тематической </a:t>
            </a:r>
            <a:r>
              <a:rPr lang="ru-RU" spc="-10" dirty="0" smtClean="0">
                <a:latin typeface="Times New Roman"/>
                <a:cs typeface="Times New Roman"/>
              </a:rPr>
              <a:t>проверки </a:t>
            </a:r>
            <a:r>
              <a:rPr lang="ru-RU" spc="-20" dirty="0" smtClean="0">
                <a:latin typeface="Times New Roman"/>
                <a:cs typeface="Times New Roman"/>
              </a:rPr>
              <a:t>руководителем </a:t>
            </a:r>
            <a:r>
              <a:rPr lang="ru-RU" spc="-45" dirty="0" smtClean="0">
                <a:latin typeface="Times New Roman"/>
                <a:cs typeface="Times New Roman"/>
              </a:rPr>
              <a:t>ДОУ </a:t>
            </a:r>
            <a:r>
              <a:rPr lang="ru-RU" spc="-10" dirty="0" smtClean="0">
                <a:latin typeface="Times New Roman"/>
                <a:cs typeface="Times New Roman"/>
              </a:rPr>
              <a:t>издаётся  </a:t>
            </a:r>
            <a:r>
              <a:rPr lang="ru-RU" b="1" spc="-5" dirty="0" smtClean="0">
                <a:latin typeface="Times New Roman"/>
                <a:cs typeface="Times New Roman"/>
              </a:rPr>
              <a:t>Приказ о </a:t>
            </a:r>
            <a:r>
              <a:rPr lang="ru-RU" b="1" spc="-15" dirty="0" smtClean="0">
                <a:latin typeface="Times New Roman"/>
                <a:cs typeface="Times New Roman"/>
              </a:rPr>
              <a:t>проведении тематического </a:t>
            </a:r>
            <a:r>
              <a:rPr lang="ru-RU" b="1" spc="-10" dirty="0" smtClean="0">
                <a:latin typeface="Times New Roman"/>
                <a:cs typeface="Times New Roman"/>
              </a:rPr>
              <a:t>контроля, </a:t>
            </a: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30" dirty="0" smtClean="0">
                <a:latin typeface="Times New Roman"/>
                <a:cs typeface="Times New Roman"/>
              </a:rPr>
              <a:t>котором </a:t>
            </a:r>
            <a:r>
              <a:rPr lang="ru-RU" spc="-10" dirty="0" smtClean="0">
                <a:latin typeface="Times New Roman"/>
                <a:cs typeface="Times New Roman"/>
              </a:rPr>
              <a:t>указываются </a:t>
            </a:r>
            <a:r>
              <a:rPr lang="ru-RU" b="1" spc="-15" dirty="0" smtClean="0">
                <a:latin typeface="Times New Roman"/>
                <a:cs typeface="Times New Roman"/>
              </a:rPr>
              <a:t>тема,  </a:t>
            </a:r>
            <a:r>
              <a:rPr lang="ru-RU" b="1" spc="-5" dirty="0" smtClean="0">
                <a:latin typeface="Times New Roman"/>
                <a:cs typeface="Times New Roman"/>
              </a:rPr>
              <a:t>сроки</a:t>
            </a:r>
            <a:r>
              <a:rPr lang="ru-RU" b="1" spc="5" dirty="0" smtClean="0"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latin typeface="Times New Roman"/>
                <a:cs typeface="Times New Roman"/>
              </a:rPr>
              <a:t>проверки</a:t>
            </a:r>
            <a:r>
              <a:rPr lang="ru-RU" spc="-15" dirty="0" smtClean="0">
                <a:latin typeface="Times New Roman"/>
                <a:cs typeface="Times New Roman"/>
              </a:rPr>
              <a:t>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00000"/>
              </a:lnSpc>
              <a:spcBef>
                <a:spcPts val="5"/>
              </a:spcBef>
            </a:pPr>
            <a:r>
              <a:rPr lang="ru-RU" spc="-20" dirty="0" smtClean="0">
                <a:latin typeface="Times New Roman"/>
                <a:cs typeface="Times New Roman"/>
              </a:rPr>
              <a:t>Подготовленный </a:t>
            </a:r>
            <a:r>
              <a:rPr lang="ru-RU" spc="-10" dirty="0" smtClean="0">
                <a:latin typeface="Times New Roman"/>
                <a:cs typeface="Times New Roman"/>
              </a:rPr>
              <a:t>план </a:t>
            </a:r>
            <a:r>
              <a:rPr lang="ru-RU" spc="-30" dirty="0" smtClean="0">
                <a:latin typeface="Times New Roman"/>
                <a:cs typeface="Times New Roman"/>
              </a:rPr>
              <a:t>необходимо </a:t>
            </a:r>
            <a:r>
              <a:rPr lang="ru-RU" spc="-10" dirty="0" smtClean="0">
                <a:latin typeface="Times New Roman"/>
                <a:cs typeface="Times New Roman"/>
              </a:rPr>
              <a:t>представить воспитателям </a:t>
            </a:r>
            <a:r>
              <a:rPr lang="ru-RU" b="1" spc="-10" dirty="0" smtClean="0">
                <a:latin typeface="Times New Roman"/>
                <a:cs typeface="Times New Roman"/>
              </a:rPr>
              <a:t>за </a:t>
            </a:r>
            <a:r>
              <a:rPr lang="ru-RU" b="1" spc="-5" dirty="0" smtClean="0">
                <a:latin typeface="Times New Roman"/>
                <a:cs typeface="Times New Roman"/>
              </a:rPr>
              <a:t>две </a:t>
            </a:r>
            <a:r>
              <a:rPr lang="ru-RU" b="1" spc="-10" dirty="0" smtClean="0">
                <a:latin typeface="Times New Roman"/>
                <a:cs typeface="Times New Roman"/>
              </a:rPr>
              <a:t>недели  </a:t>
            </a:r>
            <a:r>
              <a:rPr lang="ru-RU" b="1" spc="-5" dirty="0" smtClean="0">
                <a:latin typeface="Times New Roman"/>
                <a:cs typeface="Times New Roman"/>
              </a:rPr>
              <a:t>до </a:t>
            </a:r>
            <a:r>
              <a:rPr lang="ru-RU" b="1" spc="-20" dirty="0" smtClean="0">
                <a:latin typeface="Times New Roman"/>
                <a:cs typeface="Times New Roman"/>
              </a:rPr>
              <a:t>начала </a:t>
            </a:r>
            <a:r>
              <a:rPr lang="ru-RU" b="1" spc="-10" dirty="0" smtClean="0">
                <a:latin typeface="Times New Roman"/>
                <a:cs typeface="Times New Roman"/>
              </a:rPr>
              <a:t>проверки</a:t>
            </a:r>
            <a:r>
              <a:rPr lang="ru-RU" spc="-10" dirty="0" smtClean="0">
                <a:latin typeface="Times New Roman"/>
                <a:cs typeface="Times New Roman"/>
              </a:rPr>
              <a:t>, </a:t>
            </a:r>
            <a:r>
              <a:rPr lang="ru-RU" spc="-5" dirty="0" smtClean="0">
                <a:latin typeface="Times New Roman"/>
                <a:cs typeface="Times New Roman"/>
              </a:rPr>
              <a:t>разъяснить, </a:t>
            </a:r>
            <a:r>
              <a:rPr lang="ru-RU" spc="-10" dirty="0" smtClean="0">
                <a:latin typeface="Times New Roman"/>
                <a:cs typeface="Times New Roman"/>
              </a:rPr>
              <a:t>какие </a:t>
            </a:r>
            <a:r>
              <a:rPr lang="ru-RU" dirty="0" smtClean="0">
                <a:latin typeface="Times New Roman"/>
                <a:cs typeface="Times New Roman"/>
              </a:rPr>
              <a:t>вопросы, </a:t>
            </a:r>
            <a:r>
              <a:rPr lang="ru-RU" spc="-5" dirty="0" smtClean="0">
                <a:latin typeface="Times New Roman"/>
                <a:cs typeface="Times New Roman"/>
              </a:rPr>
              <a:t>и в </a:t>
            </a:r>
            <a:r>
              <a:rPr lang="ru-RU" spc="-35" dirty="0" smtClean="0">
                <a:latin typeface="Times New Roman"/>
                <a:cs typeface="Times New Roman"/>
              </a:rPr>
              <a:t>каком </a:t>
            </a:r>
            <a:r>
              <a:rPr lang="ru-RU" spc="-15" dirty="0" smtClean="0">
                <a:latin typeface="Times New Roman"/>
                <a:cs typeface="Times New Roman"/>
              </a:rPr>
              <a:t>порядке </a:t>
            </a:r>
            <a:r>
              <a:rPr lang="ru-RU" spc="-45" dirty="0" smtClean="0">
                <a:latin typeface="Times New Roman"/>
                <a:cs typeface="Times New Roman"/>
              </a:rPr>
              <a:t>будут  </a:t>
            </a:r>
            <a:r>
              <a:rPr lang="ru-RU" spc="-20" dirty="0" smtClean="0">
                <a:latin typeface="Times New Roman"/>
                <a:cs typeface="Times New Roman"/>
              </a:rPr>
              <a:t>изучаться, </a:t>
            </a:r>
            <a:r>
              <a:rPr lang="ru-RU" spc="-5" dirty="0" smtClean="0">
                <a:latin typeface="Times New Roman"/>
                <a:cs typeface="Times New Roman"/>
              </a:rPr>
              <a:t>в чем смысл и </a:t>
            </a:r>
            <a:r>
              <a:rPr lang="ru-RU" spc="-25" dirty="0" smtClean="0">
                <a:latin typeface="Times New Roman"/>
                <a:cs typeface="Times New Roman"/>
              </a:rPr>
              <a:t>каково </a:t>
            </a:r>
            <a:r>
              <a:rPr lang="ru-RU" spc="-20" dirty="0" smtClean="0">
                <a:latin typeface="Times New Roman"/>
                <a:cs typeface="Times New Roman"/>
              </a:rPr>
              <a:t>значение тематического контроля </a:t>
            </a:r>
            <a:r>
              <a:rPr lang="ru-RU" spc="-10" dirty="0" smtClean="0">
                <a:latin typeface="Times New Roman"/>
                <a:cs typeface="Times New Roman"/>
              </a:rPr>
              <a:t>для  </a:t>
            </a:r>
            <a:r>
              <a:rPr lang="ru-RU" spc="-5" dirty="0" smtClean="0">
                <a:latin typeface="Times New Roman"/>
                <a:cs typeface="Times New Roman"/>
              </a:rPr>
              <a:t>совершенствования </a:t>
            </a:r>
            <a:r>
              <a:rPr lang="ru-RU" spc="-10" dirty="0" smtClean="0">
                <a:latin typeface="Times New Roman"/>
                <a:cs typeface="Times New Roman"/>
              </a:rPr>
              <a:t>работы </a:t>
            </a:r>
            <a:r>
              <a:rPr lang="ru-RU" spc="-20" dirty="0" smtClean="0">
                <a:latin typeface="Times New Roman"/>
                <a:cs typeface="Times New Roman"/>
              </a:rPr>
              <a:t>детского</a:t>
            </a:r>
            <a:r>
              <a:rPr lang="ru-RU" spc="-1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сада.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6350" indent="457200" algn="just">
              <a:lnSpc>
                <a:spcPct val="100000"/>
              </a:lnSpc>
            </a:pPr>
            <a:r>
              <a:rPr lang="ru-RU" spc="-15" dirty="0" smtClean="0">
                <a:latin typeface="Times New Roman"/>
                <a:cs typeface="Times New Roman"/>
              </a:rPr>
              <a:t>Руководитель, </a:t>
            </a:r>
            <a:r>
              <a:rPr lang="ru-RU" spc="-5" dirty="0" smtClean="0">
                <a:latin typeface="Times New Roman"/>
                <a:cs typeface="Times New Roman"/>
              </a:rPr>
              <a:t>старший </a:t>
            </a:r>
            <a:r>
              <a:rPr lang="ru-RU" spc="-10" dirty="0" smtClean="0">
                <a:latin typeface="Times New Roman"/>
                <a:cs typeface="Times New Roman"/>
              </a:rPr>
              <a:t>воспитатель </a:t>
            </a:r>
            <a:r>
              <a:rPr lang="ru-RU" spc="-40" dirty="0" smtClean="0">
                <a:latin typeface="Times New Roman"/>
                <a:cs typeface="Times New Roman"/>
              </a:rPr>
              <a:t>ДОУ </a:t>
            </a:r>
            <a:r>
              <a:rPr lang="ru-RU" b="1" spc="-15" dirty="0" smtClean="0">
                <a:latin typeface="Times New Roman"/>
                <a:cs typeface="Times New Roman"/>
              </a:rPr>
              <a:t>обязаны оказать </a:t>
            </a:r>
            <a:r>
              <a:rPr lang="ru-RU" b="1" dirty="0" smtClean="0">
                <a:latin typeface="Times New Roman"/>
                <a:cs typeface="Times New Roman"/>
              </a:rPr>
              <a:t>всю  </a:t>
            </a:r>
            <a:r>
              <a:rPr lang="ru-RU" b="1" spc="-25" dirty="0" smtClean="0">
                <a:latin typeface="Times New Roman"/>
                <a:cs typeface="Times New Roman"/>
              </a:rPr>
              <a:t>необходимую </a:t>
            </a:r>
            <a:r>
              <a:rPr lang="ru-RU" b="1" spc="-20" dirty="0" smtClean="0">
                <a:latin typeface="Times New Roman"/>
                <a:cs typeface="Times New Roman"/>
              </a:rPr>
              <a:t>помощь </a:t>
            </a:r>
            <a:r>
              <a:rPr lang="ru-RU" spc="-5" dirty="0" smtClean="0">
                <a:latin typeface="Times New Roman"/>
                <a:cs typeface="Times New Roman"/>
              </a:rPr>
              <a:t>воспитателям в </a:t>
            </a:r>
            <a:r>
              <a:rPr lang="ru-RU" spc="-25" dirty="0" smtClean="0">
                <a:latin typeface="Times New Roman"/>
                <a:cs typeface="Times New Roman"/>
              </a:rPr>
              <a:t>подготовке </a:t>
            </a:r>
            <a:r>
              <a:rPr lang="ru-RU" spc="-5" dirty="0" smtClean="0">
                <a:latin typeface="Times New Roman"/>
                <a:cs typeface="Times New Roman"/>
              </a:rPr>
              <a:t>к </a:t>
            </a:r>
            <a:r>
              <a:rPr lang="ru-RU" spc="-20" dirty="0" smtClean="0">
                <a:latin typeface="Times New Roman"/>
                <a:cs typeface="Times New Roman"/>
              </a:rPr>
              <a:t>тематическому</a:t>
            </a:r>
            <a:r>
              <a:rPr lang="ru-RU" spc="135" dirty="0" smtClean="0"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latin typeface="Times New Roman"/>
                <a:cs typeface="Times New Roman"/>
              </a:rPr>
              <a:t>контролю.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00000"/>
              </a:lnSpc>
            </a:pPr>
            <a:r>
              <a:rPr lang="ru-RU" b="1" spc="-10" dirty="0" smtClean="0">
                <a:latin typeface="Times New Roman"/>
                <a:cs typeface="Times New Roman"/>
              </a:rPr>
              <a:t>Экземпляр плана контроля </a:t>
            </a:r>
            <a:r>
              <a:rPr lang="ru-RU" spc="-15" dirty="0" smtClean="0">
                <a:latin typeface="Times New Roman"/>
                <a:cs typeface="Times New Roman"/>
              </a:rPr>
              <a:t>должен </a:t>
            </a:r>
            <a:r>
              <a:rPr lang="ru-RU" spc="-20" dirty="0" smtClean="0">
                <a:latin typeface="Times New Roman"/>
                <a:cs typeface="Times New Roman"/>
              </a:rPr>
              <a:t>находиться </a:t>
            </a: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20" dirty="0" smtClean="0">
                <a:latin typeface="Times New Roman"/>
                <a:cs typeface="Times New Roman"/>
              </a:rPr>
              <a:t>методическом </a:t>
            </a:r>
            <a:r>
              <a:rPr lang="ru-RU" spc="-15" dirty="0" smtClean="0">
                <a:latin typeface="Times New Roman"/>
                <a:cs typeface="Times New Roman"/>
              </a:rPr>
              <a:t>кабинете  </a:t>
            </a:r>
            <a:r>
              <a:rPr lang="ru-RU" spc="-5" dirty="0" smtClean="0">
                <a:latin typeface="Times New Roman"/>
                <a:cs typeface="Times New Roman"/>
              </a:rPr>
              <a:t>и </a:t>
            </a:r>
            <a:r>
              <a:rPr lang="ru-RU" spc="-10" dirty="0" smtClean="0">
                <a:latin typeface="Times New Roman"/>
                <a:cs typeface="Times New Roman"/>
              </a:rPr>
              <a:t>быть </a:t>
            </a:r>
            <a:r>
              <a:rPr lang="ru-RU" spc="-5" dirty="0" smtClean="0">
                <a:latin typeface="Times New Roman"/>
                <a:cs typeface="Times New Roman"/>
              </a:rPr>
              <a:t>доступным для </a:t>
            </a:r>
            <a:r>
              <a:rPr lang="ru-RU" spc="-15" dirty="0" smtClean="0">
                <a:latin typeface="Times New Roman"/>
                <a:cs typeface="Times New Roman"/>
              </a:rPr>
              <a:t>каждого педагога </a:t>
            </a: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10" dirty="0" smtClean="0">
                <a:latin typeface="Times New Roman"/>
                <a:cs typeface="Times New Roman"/>
              </a:rPr>
              <a:t>любой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30" dirty="0" smtClean="0">
                <a:latin typeface="Times New Roman"/>
                <a:cs typeface="Times New Roman"/>
              </a:rPr>
              <a:t>момент.</a:t>
            </a:r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337171" cy="738664"/>
          </a:xfrm>
        </p:spPr>
        <p:txBody>
          <a:bodyPr/>
          <a:lstStyle/>
          <a:p>
            <a:pPr algn="ctr"/>
            <a:r>
              <a:rPr lang="ru-RU" spc="-10" dirty="0" smtClean="0">
                <a:latin typeface="Times New Roman"/>
                <a:cs typeface="Times New Roman"/>
              </a:rPr>
              <a:t>Методические рекомендации </a:t>
            </a:r>
            <a:r>
              <a:rPr lang="ru-RU" spc="-5" dirty="0" smtClean="0">
                <a:latin typeface="Times New Roman"/>
                <a:cs typeface="Times New Roman"/>
              </a:rPr>
              <a:t>по составлению аналитической справки по </a:t>
            </a:r>
            <a:r>
              <a:rPr lang="ru-RU" spc="-15" dirty="0" smtClean="0">
                <a:latin typeface="Times New Roman"/>
                <a:cs typeface="Times New Roman"/>
              </a:rPr>
              <a:t>итогам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контроля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609601"/>
            <a:ext cx="8763000" cy="6019800"/>
          </a:xfrm>
        </p:spPr>
        <p:txBody>
          <a:bodyPr/>
          <a:lstStyle/>
          <a:p>
            <a:pPr marL="73660">
              <a:lnSpc>
                <a:spcPct val="100000"/>
              </a:lnSpc>
              <a:spcBef>
                <a:spcPts val="700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241300" marR="7620">
              <a:lnSpc>
                <a:spcPct val="100000"/>
              </a:lnSpc>
              <a:spcBef>
                <a:spcPts val="600"/>
              </a:spcBef>
              <a:tabLst>
                <a:tab pos="2969260" algn="l"/>
                <a:tab pos="4734560" algn="l"/>
              </a:tabLst>
            </a:pPr>
            <a:r>
              <a:rPr lang="ru-RU" sz="1600" b="1" spc="-5" dirty="0" smtClean="0">
                <a:latin typeface="Times New Roman"/>
                <a:cs typeface="Times New Roman"/>
              </a:rPr>
              <a:t>I.  Первая  </a:t>
            </a:r>
            <a:r>
              <a:rPr lang="ru-RU" sz="1600" b="1" spc="-10" dirty="0" smtClean="0">
                <a:latin typeface="Times New Roman"/>
                <a:cs typeface="Times New Roman"/>
              </a:rPr>
              <a:t>часть</a:t>
            </a:r>
            <a:r>
              <a:rPr lang="ru-RU" sz="1600" b="1" spc="65" dirty="0" smtClean="0">
                <a:latin typeface="Times New Roman"/>
                <a:cs typeface="Times New Roman"/>
              </a:rPr>
              <a:t> </a:t>
            </a:r>
            <a:r>
              <a:rPr lang="ru-RU" sz="1600" b="1" spc="-5" dirty="0" smtClean="0">
                <a:latin typeface="Times New Roman"/>
                <a:cs typeface="Times New Roman"/>
              </a:rPr>
              <a:t>–</a:t>
            </a:r>
            <a:r>
              <a:rPr lang="ru-RU" sz="1600" b="1" spc="275" dirty="0" smtClean="0">
                <a:latin typeface="Times New Roman"/>
                <a:cs typeface="Times New Roman"/>
              </a:rPr>
              <a:t> </a:t>
            </a:r>
            <a:r>
              <a:rPr lang="ru-RU" sz="1600" b="1" spc="-15" dirty="0" smtClean="0">
                <a:latin typeface="Times New Roman"/>
                <a:cs typeface="Times New Roman"/>
              </a:rPr>
              <a:t>вводная</a:t>
            </a:r>
            <a:r>
              <a:rPr lang="ru-RU" sz="1600" spc="-15" dirty="0" smtClean="0">
                <a:latin typeface="Times New Roman"/>
                <a:cs typeface="Times New Roman"/>
              </a:rPr>
              <a:t>.	</a:t>
            </a:r>
            <a:r>
              <a:rPr lang="ru-RU" sz="1600" spc="-5" dirty="0" smtClean="0">
                <a:latin typeface="Times New Roman"/>
                <a:cs typeface="Times New Roman"/>
              </a:rPr>
              <a:t>В</a:t>
            </a:r>
            <a:r>
              <a:rPr lang="ru-RU" sz="1600" spc="280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ней</a:t>
            </a:r>
            <a:r>
              <a:rPr lang="ru-RU" sz="1600" spc="275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содержатся	материалы, отвечающие </a:t>
            </a:r>
            <a:r>
              <a:rPr lang="ru-RU" sz="1600" spc="-5" dirty="0" smtClean="0">
                <a:latin typeface="Times New Roman"/>
                <a:cs typeface="Times New Roman"/>
              </a:rPr>
              <a:t>на </a:t>
            </a:r>
            <a:r>
              <a:rPr lang="ru-RU" sz="1600" dirty="0" smtClean="0">
                <a:latin typeface="Times New Roman"/>
                <a:cs typeface="Times New Roman"/>
              </a:rPr>
              <a:t>вопросы: </a:t>
            </a:r>
            <a:r>
              <a:rPr lang="ru-RU" sz="1600" spc="-15" dirty="0" smtClean="0">
                <a:latin typeface="Times New Roman"/>
                <a:cs typeface="Times New Roman"/>
              </a:rPr>
              <a:t>«Что  </a:t>
            </a:r>
            <a:r>
              <a:rPr lang="ru-RU" sz="1600" spc="-10" dirty="0" smtClean="0">
                <a:latin typeface="Times New Roman"/>
                <a:cs typeface="Times New Roman"/>
              </a:rPr>
              <a:t>проведено?», </a:t>
            </a:r>
            <a:r>
              <a:rPr lang="ru-RU" sz="1600" spc="-15" dirty="0" smtClean="0">
                <a:latin typeface="Times New Roman"/>
                <a:cs typeface="Times New Roman"/>
              </a:rPr>
              <a:t>«Кем?», </a:t>
            </a:r>
            <a:r>
              <a:rPr lang="ru-RU" sz="1600" spc="-25" dirty="0" smtClean="0">
                <a:latin typeface="Times New Roman"/>
                <a:cs typeface="Times New Roman"/>
              </a:rPr>
              <a:t>«Когда?», </a:t>
            </a:r>
            <a:r>
              <a:rPr lang="ru-RU" sz="1600" spc="-15" dirty="0" smtClean="0">
                <a:latin typeface="Times New Roman"/>
                <a:cs typeface="Times New Roman"/>
              </a:rPr>
              <a:t>«Зачем?». </a:t>
            </a:r>
            <a:r>
              <a:rPr lang="ru-RU" sz="1600" spc="-10" dirty="0" smtClean="0">
                <a:latin typeface="Times New Roman"/>
                <a:cs typeface="Times New Roman"/>
              </a:rPr>
              <a:t>Она</a:t>
            </a:r>
            <a:r>
              <a:rPr lang="ru-RU" sz="1600" spc="155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включает: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предмет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изучения;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5" dirty="0" smtClean="0">
                <a:latin typeface="Times New Roman"/>
                <a:cs typeface="Times New Roman"/>
              </a:rPr>
              <a:t>сроки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изучения;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тема</a:t>
            </a:r>
            <a:r>
              <a:rPr lang="ru-RU" sz="1600" spc="5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контроля;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цель </a:t>
            </a:r>
            <a:r>
              <a:rPr lang="ru-RU" sz="1600" spc="-5" dirty="0" smtClean="0">
                <a:latin typeface="Times New Roman"/>
                <a:cs typeface="Times New Roman"/>
              </a:rPr>
              <a:t>и </a:t>
            </a:r>
            <a:r>
              <a:rPr lang="ru-RU" sz="1600" spc="-15" dirty="0" smtClean="0">
                <a:latin typeface="Times New Roman"/>
                <a:cs typeface="Times New Roman"/>
              </a:rPr>
              <a:t>объект</a:t>
            </a:r>
            <a:r>
              <a:rPr lang="ru-RU" sz="1600" spc="25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контроля;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15" dirty="0" smtClean="0">
                <a:latin typeface="Times New Roman"/>
                <a:cs typeface="Times New Roman"/>
              </a:rPr>
              <a:t>методы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контроля;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z="1600" spc="-20" dirty="0" smtClean="0">
                <a:latin typeface="Times New Roman"/>
                <a:cs typeface="Times New Roman"/>
              </a:rPr>
              <a:t>кто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-20" dirty="0" smtClean="0">
                <a:latin typeface="Times New Roman"/>
                <a:cs typeface="Times New Roman"/>
              </a:rPr>
              <a:t>проверяет.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lang="ru-RU" sz="1600" b="1" spc="-5" dirty="0" smtClean="0">
                <a:latin typeface="Times New Roman"/>
                <a:cs typeface="Times New Roman"/>
              </a:rPr>
              <a:t>Пример.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12700" marR="5715" indent="457200">
              <a:lnSpc>
                <a:spcPct val="100000"/>
              </a:lnSpc>
              <a:spcBef>
                <a:spcPts val="5"/>
              </a:spcBef>
              <a:tabLst>
                <a:tab pos="3268345" algn="l"/>
                <a:tab pos="3826510" algn="l"/>
                <a:tab pos="6031865" algn="l"/>
                <a:tab pos="7058659" algn="l"/>
                <a:tab pos="7782559" algn="l"/>
              </a:tabLst>
            </a:pPr>
            <a:r>
              <a:rPr lang="ru-RU" sz="1600" spc="-25" dirty="0" smtClean="0">
                <a:latin typeface="Times New Roman"/>
                <a:cs typeface="Times New Roman"/>
              </a:rPr>
              <a:t>«</a:t>
            </a:r>
            <a:r>
              <a:rPr lang="ru-RU" sz="1600" spc="-5" dirty="0" smtClean="0">
                <a:latin typeface="Times New Roman"/>
                <a:cs typeface="Times New Roman"/>
              </a:rPr>
              <a:t>Со</a:t>
            </a:r>
            <a:r>
              <a:rPr lang="ru-RU" sz="1600" spc="-75" dirty="0" smtClean="0">
                <a:latin typeface="Times New Roman"/>
                <a:cs typeface="Times New Roman"/>
              </a:rPr>
              <a:t>г</a:t>
            </a:r>
            <a:r>
              <a:rPr lang="ru-RU" sz="1600" spc="-10" dirty="0" smtClean="0">
                <a:latin typeface="Times New Roman"/>
                <a:cs typeface="Times New Roman"/>
              </a:rPr>
              <a:t>л</a:t>
            </a:r>
            <a:r>
              <a:rPr lang="ru-RU" sz="1600" spc="-5" dirty="0" smtClean="0">
                <a:latin typeface="Times New Roman"/>
                <a:cs typeface="Times New Roman"/>
              </a:rPr>
              <a:t>а</a:t>
            </a:r>
            <a:r>
              <a:rPr lang="ru-RU" sz="1600" dirty="0" smtClean="0">
                <a:latin typeface="Times New Roman"/>
                <a:cs typeface="Times New Roman"/>
              </a:rPr>
              <a:t>с</a:t>
            </a:r>
            <a:r>
              <a:rPr lang="ru-RU" sz="1600" spc="-10" dirty="0" smtClean="0">
                <a:latin typeface="Times New Roman"/>
                <a:cs typeface="Times New Roman"/>
              </a:rPr>
              <a:t>н</a:t>
            </a:r>
            <a:r>
              <a:rPr lang="ru-RU" sz="1600" spc="-5" dirty="0" smtClean="0">
                <a:latin typeface="Times New Roman"/>
                <a:cs typeface="Times New Roman"/>
              </a:rPr>
              <a:t>о</a:t>
            </a:r>
            <a:r>
              <a:rPr lang="ru-RU" sz="1600" spc="50" dirty="0" smtClean="0">
                <a:latin typeface="Times New Roman"/>
                <a:cs typeface="Times New Roman"/>
              </a:rPr>
              <a:t> </a:t>
            </a:r>
            <a:r>
              <a:rPr lang="ru-RU" sz="1600" spc="-40" dirty="0" smtClean="0">
                <a:latin typeface="Times New Roman"/>
                <a:cs typeface="Times New Roman"/>
              </a:rPr>
              <a:t>г</a:t>
            </a:r>
            <a:r>
              <a:rPr lang="ru-RU" sz="1600" spc="-50" dirty="0" smtClean="0">
                <a:latin typeface="Times New Roman"/>
                <a:cs typeface="Times New Roman"/>
              </a:rPr>
              <a:t>о</a:t>
            </a:r>
            <a:r>
              <a:rPr lang="ru-RU" sz="1600" dirty="0" smtClean="0">
                <a:latin typeface="Times New Roman"/>
                <a:cs typeface="Times New Roman"/>
              </a:rPr>
              <a:t>д</a:t>
            </a:r>
            <a:r>
              <a:rPr lang="ru-RU" sz="1600" spc="-5" dirty="0" smtClean="0">
                <a:latin typeface="Times New Roman"/>
                <a:cs typeface="Times New Roman"/>
              </a:rPr>
              <a:t>о</a:t>
            </a:r>
            <a:r>
              <a:rPr lang="ru-RU" sz="1600" spc="-15" dirty="0" smtClean="0">
                <a:latin typeface="Times New Roman"/>
                <a:cs typeface="Times New Roman"/>
              </a:rPr>
              <a:t>в</a:t>
            </a:r>
            <a:r>
              <a:rPr lang="ru-RU" sz="1600" spc="-40" dirty="0" smtClean="0">
                <a:latin typeface="Times New Roman"/>
                <a:cs typeface="Times New Roman"/>
              </a:rPr>
              <a:t>о</a:t>
            </a:r>
            <a:r>
              <a:rPr lang="ru-RU" sz="1600" spc="-5" dirty="0" smtClean="0">
                <a:latin typeface="Times New Roman"/>
                <a:cs typeface="Times New Roman"/>
              </a:rPr>
              <a:t>му</a:t>
            </a:r>
            <a:r>
              <a:rPr lang="ru-RU" sz="1600" spc="50" dirty="0" smtClean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cs typeface="Times New Roman"/>
              </a:rPr>
              <a:t>п</a:t>
            </a:r>
            <a:r>
              <a:rPr lang="ru-RU" sz="1600" spc="-10" dirty="0" smtClean="0">
                <a:latin typeface="Times New Roman"/>
                <a:cs typeface="Times New Roman"/>
              </a:rPr>
              <a:t>л</a:t>
            </a:r>
            <a:r>
              <a:rPr lang="ru-RU" sz="1600" spc="-5" dirty="0" smtClean="0">
                <a:latin typeface="Times New Roman"/>
                <a:cs typeface="Times New Roman"/>
              </a:rPr>
              <a:t>а</a:t>
            </a:r>
            <a:r>
              <a:rPr lang="ru-RU" sz="1600" dirty="0" smtClean="0">
                <a:latin typeface="Times New Roman"/>
                <a:cs typeface="Times New Roman"/>
              </a:rPr>
              <a:t>н</a:t>
            </a:r>
            <a:r>
              <a:rPr lang="ru-RU" sz="1600" spc="-5" dirty="0" smtClean="0">
                <a:latin typeface="Times New Roman"/>
                <a:cs typeface="Times New Roman"/>
              </a:rPr>
              <a:t>у</a:t>
            </a:r>
            <a:r>
              <a:rPr lang="ru-RU" sz="1600" spc="30" dirty="0" smtClean="0">
                <a:latin typeface="Times New Roman"/>
                <a:cs typeface="Times New Roman"/>
              </a:rPr>
              <a:t> </a:t>
            </a:r>
            <a:r>
              <a:rPr lang="ru-RU" sz="1600" spc="5" dirty="0" smtClean="0">
                <a:latin typeface="Times New Roman"/>
                <a:cs typeface="Times New Roman"/>
              </a:rPr>
              <a:t>р</a:t>
            </a:r>
            <a:r>
              <a:rPr lang="ru-RU" sz="1600" spc="-5" dirty="0" smtClean="0">
                <a:latin typeface="Times New Roman"/>
                <a:cs typeface="Times New Roman"/>
              </a:rPr>
              <a:t>аб</a:t>
            </a:r>
            <a:r>
              <a:rPr lang="ru-RU" sz="1600" spc="-25" dirty="0" smtClean="0">
                <a:latin typeface="Times New Roman"/>
                <a:cs typeface="Times New Roman"/>
              </a:rPr>
              <a:t>о</a:t>
            </a:r>
            <a:r>
              <a:rPr lang="ru-RU" sz="1600" spc="-10" dirty="0" smtClean="0">
                <a:latin typeface="Times New Roman"/>
                <a:cs typeface="Times New Roman"/>
              </a:rPr>
              <a:t>т</a:t>
            </a:r>
            <a:r>
              <a:rPr lang="ru-RU" sz="1600" spc="-5" dirty="0" smtClean="0">
                <a:latin typeface="Times New Roman"/>
                <a:cs typeface="Times New Roman"/>
              </a:rPr>
              <a:t>ы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100" dirty="0" smtClean="0">
                <a:latin typeface="Times New Roman"/>
                <a:cs typeface="Times New Roman"/>
              </a:rPr>
              <a:t> МКДОУ </a:t>
            </a:r>
            <a:r>
              <a:rPr lang="ru-RU" sz="1600" spc="40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№</a:t>
            </a:r>
            <a:r>
              <a:rPr lang="ru-RU" sz="160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6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600" spc="-5" dirty="0" smtClean="0">
                <a:latin typeface="Times New Roman"/>
                <a:cs typeface="Times New Roman"/>
              </a:rPr>
              <a:t>»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spc="90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на</a:t>
            </a:r>
            <a:r>
              <a:rPr lang="ru-RU" sz="1600" spc="50" dirty="0" smtClean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cs typeface="Times New Roman"/>
              </a:rPr>
              <a:t>20</a:t>
            </a:r>
            <a:r>
              <a:rPr lang="ru-RU" sz="160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6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600" spc="-5" dirty="0" smtClean="0">
                <a:latin typeface="Times New Roman"/>
                <a:cs typeface="Times New Roman"/>
              </a:rPr>
              <a:t>–</a:t>
            </a:r>
            <a:r>
              <a:rPr lang="ru-RU" sz="1600" spc="50" dirty="0" smtClean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cs typeface="Times New Roman"/>
              </a:rPr>
              <a:t>20</a:t>
            </a:r>
            <a:r>
              <a:rPr lang="ru-RU" sz="1600" spc="-15" dirty="0" smtClean="0">
                <a:latin typeface="Times New Roman"/>
                <a:cs typeface="Times New Roman"/>
              </a:rPr>
              <a:t>у</a:t>
            </a:r>
            <a:r>
              <a:rPr lang="ru-RU" sz="1600" spc="-5" dirty="0" smtClean="0">
                <a:latin typeface="Times New Roman"/>
                <a:cs typeface="Times New Roman"/>
              </a:rPr>
              <a:t>чеб</a:t>
            </a:r>
            <a:r>
              <a:rPr lang="ru-RU" sz="1600" dirty="0" smtClean="0">
                <a:latin typeface="Times New Roman"/>
                <a:cs typeface="Times New Roman"/>
              </a:rPr>
              <a:t>н</a:t>
            </a:r>
            <a:r>
              <a:rPr lang="ru-RU" sz="1600" spc="-5" dirty="0" smtClean="0">
                <a:latin typeface="Times New Roman"/>
                <a:cs typeface="Times New Roman"/>
              </a:rPr>
              <a:t>ый  </a:t>
            </a:r>
            <a:r>
              <a:rPr lang="ru-RU" sz="1600" spc="-30" dirty="0" smtClean="0">
                <a:latin typeface="Times New Roman"/>
                <a:cs typeface="Times New Roman"/>
              </a:rPr>
              <a:t>год  </a:t>
            </a:r>
            <a:r>
              <a:rPr lang="ru-RU" sz="1600" spc="-5" dirty="0" smtClean="0">
                <a:latin typeface="Times New Roman"/>
                <a:cs typeface="Times New Roman"/>
              </a:rPr>
              <a:t>в  </a:t>
            </a:r>
            <a:r>
              <a:rPr lang="ru-RU" sz="1600" spc="-15" dirty="0" smtClean="0">
                <a:latin typeface="Times New Roman"/>
                <a:cs typeface="Times New Roman"/>
              </a:rPr>
              <a:t>период  </a:t>
            </a:r>
            <a:r>
              <a:rPr lang="ru-RU" sz="1600" spc="-5" dirty="0" smtClean="0">
                <a:latin typeface="Times New Roman"/>
                <a:cs typeface="Times New Roman"/>
              </a:rPr>
              <a:t>с  </a:t>
            </a:r>
            <a:r>
              <a:rPr lang="ru-RU" sz="1600" dirty="0" smtClean="0">
                <a:latin typeface="Times New Roman"/>
                <a:cs typeface="Times New Roman"/>
              </a:rPr>
              <a:t>24  </a:t>
            </a:r>
            <a:r>
              <a:rPr lang="ru-RU" sz="1600" spc="-5" dirty="0" smtClean="0">
                <a:latin typeface="Times New Roman"/>
                <a:cs typeface="Times New Roman"/>
              </a:rPr>
              <a:t>по</a:t>
            </a:r>
            <a:r>
              <a:rPr lang="ru-RU" sz="1600" spc="250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28</a:t>
            </a:r>
            <a:r>
              <a:rPr lang="ru-RU" sz="1600" spc="365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февраля	20</a:t>
            </a:r>
            <a:r>
              <a:rPr lang="ru-RU" sz="160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lang="ru-RU" sz="1600" spc="-25" dirty="0" smtClean="0">
                <a:latin typeface="Times New Roman"/>
                <a:cs typeface="Times New Roman"/>
              </a:rPr>
              <a:t>года </a:t>
            </a:r>
            <a:r>
              <a:rPr lang="ru-RU" sz="1600" spc="-5" dirty="0" smtClean="0">
                <a:latin typeface="Times New Roman"/>
                <a:cs typeface="Times New Roman"/>
              </a:rPr>
              <a:t>был </a:t>
            </a:r>
            <a:r>
              <a:rPr lang="ru-RU" sz="1600" spc="-10" dirty="0" smtClean="0">
                <a:latin typeface="Times New Roman"/>
                <a:cs typeface="Times New Roman"/>
              </a:rPr>
              <a:t>проведен </a:t>
            </a:r>
            <a:r>
              <a:rPr lang="ru-RU" sz="1600" spc="-5" dirty="0" smtClean="0">
                <a:latin typeface="Times New Roman"/>
                <a:cs typeface="Times New Roman"/>
              </a:rPr>
              <a:t>тематический </a:t>
            </a:r>
            <a:r>
              <a:rPr lang="ru-RU" sz="1600" spc="-15" dirty="0" smtClean="0">
                <a:latin typeface="Times New Roman"/>
                <a:cs typeface="Times New Roman"/>
              </a:rPr>
              <a:t>контроль </a:t>
            </a:r>
            <a:r>
              <a:rPr lang="ru-RU" sz="1600" spc="-5" dirty="0" smtClean="0">
                <a:latin typeface="Times New Roman"/>
                <a:cs typeface="Times New Roman"/>
              </a:rPr>
              <a:t>на</a:t>
            </a:r>
            <a:r>
              <a:rPr lang="ru-RU" sz="1600" spc="235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тему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</a:pPr>
            <a:r>
              <a:rPr lang="ru-RU" sz="1600" spc="-25" dirty="0" smtClean="0">
                <a:latin typeface="Times New Roman"/>
                <a:cs typeface="Times New Roman"/>
              </a:rPr>
              <a:t>«Уровень </a:t>
            </a:r>
            <a:r>
              <a:rPr lang="ru-RU" sz="1600" spc="-5" dirty="0" err="1" smtClean="0">
                <a:latin typeface="Times New Roman"/>
                <a:cs typeface="Times New Roman"/>
              </a:rPr>
              <a:t>сформированности</a:t>
            </a:r>
            <a:r>
              <a:rPr lang="ru-RU" sz="1600" spc="-5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навыков </a:t>
            </a:r>
            <a:r>
              <a:rPr lang="ru-RU" sz="1600" spc="-30" dirty="0" smtClean="0">
                <a:latin typeface="Times New Roman"/>
                <a:cs typeface="Times New Roman"/>
              </a:rPr>
              <a:t>культуры </a:t>
            </a:r>
            <a:r>
              <a:rPr lang="ru-RU" sz="1600" spc="-10" dirty="0" smtClean="0">
                <a:latin typeface="Times New Roman"/>
                <a:cs typeface="Times New Roman"/>
              </a:rPr>
              <a:t>поведения </a:t>
            </a:r>
            <a:r>
              <a:rPr lang="ru-RU" sz="1600" spc="-5" dirty="0" smtClean="0">
                <a:latin typeface="Times New Roman"/>
                <a:cs typeface="Times New Roman"/>
              </a:rPr>
              <a:t>в </a:t>
            </a:r>
            <a:r>
              <a:rPr lang="ru-RU" sz="1600" dirty="0" smtClean="0">
                <a:latin typeface="Times New Roman"/>
                <a:cs typeface="Times New Roman"/>
              </a:rPr>
              <a:t>быту» </a:t>
            </a:r>
            <a:r>
              <a:rPr lang="ru-RU" sz="1600" spc="-5" dirty="0" smtClean="0">
                <a:latin typeface="Times New Roman"/>
                <a:cs typeface="Times New Roman"/>
              </a:rPr>
              <a:t>в группе </a:t>
            </a:r>
            <a:r>
              <a:rPr lang="ru-RU" sz="1600" spc="-15" dirty="0" smtClean="0">
                <a:latin typeface="Times New Roman"/>
                <a:cs typeface="Times New Roman"/>
              </a:rPr>
              <a:t>«Солнышко» </a:t>
            </a:r>
            <a:r>
              <a:rPr lang="ru-RU" sz="1600" spc="-5" dirty="0" smtClean="0">
                <a:latin typeface="Times New Roman"/>
                <a:cs typeface="Times New Roman"/>
              </a:rPr>
              <a:t>и  старшей </a:t>
            </a:r>
            <a:r>
              <a:rPr lang="ru-RU" sz="1600" spc="-10" dirty="0" smtClean="0">
                <a:latin typeface="Times New Roman"/>
                <a:cs typeface="Times New Roman"/>
              </a:rPr>
              <a:t>группе</a:t>
            </a:r>
            <a:r>
              <a:rPr lang="ru-RU" sz="1600" spc="50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«Почемучки»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</a:pPr>
            <a:r>
              <a:rPr lang="ru-RU" sz="1600" b="1" spc="-5" dirty="0" smtClean="0">
                <a:latin typeface="Times New Roman"/>
                <a:cs typeface="Times New Roman"/>
              </a:rPr>
              <a:t>Цели</a:t>
            </a:r>
            <a:r>
              <a:rPr lang="ru-RU" sz="1600" b="1" spc="10" dirty="0" smtClean="0">
                <a:latin typeface="Times New Roman"/>
                <a:cs typeface="Times New Roman"/>
              </a:rPr>
              <a:t> </a:t>
            </a:r>
            <a:r>
              <a:rPr lang="ru-RU" sz="1600" b="1" spc="-10" dirty="0" smtClean="0">
                <a:latin typeface="Times New Roman"/>
                <a:cs typeface="Times New Roman"/>
              </a:rPr>
              <a:t>контроля: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5600" algn="l"/>
                <a:tab pos="356235" algn="l"/>
                <a:tab pos="1460500" algn="l"/>
                <a:tab pos="1765300" algn="l"/>
                <a:tab pos="2666365" algn="l"/>
                <a:tab pos="4228465" algn="l"/>
                <a:tab pos="4533265" algn="l"/>
                <a:tab pos="6038215" algn="l"/>
                <a:tab pos="7155180" algn="l"/>
                <a:tab pos="7447915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выявить	</a:t>
            </a:r>
            <a:r>
              <a:rPr lang="ru-RU" sz="1600" spc="-5" dirty="0" smtClean="0">
                <a:latin typeface="Times New Roman"/>
                <a:cs typeface="Times New Roman"/>
              </a:rPr>
              <a:t>и	оценить	</a:t>
            </a:r>
            <a:r>
              <a:rPr lang="ru-RU" sz="1600" spc="-10" dirty="0" smtClean="0">
                <a:latin typeface="Times New Roman"/>
                <a:cs typeface="Times New Roman"/>
              </a:rPr>
              <a:t>положительные	</a:t>
            </a:r>
            <a:r>
              <a:rPr lang="ru-RU" sz="1600" spc="-5" dirty="0" smtClean="0">
                <a:latin typeface="Times New Roman"/>
                <a:cs typeface="Times New Roman"/>
              </a:rPr>
              <a:t>и	</a:t>
            </a:r>
            <a:r>
              <a:rPr lang="ru-RU" sz="1600" spc="-10" dirty="0" smtClean="0">
                <a:latin typeface="Times New Roman"/>
                <a:cs typeface="Times New Roman"/>
              </a:rPr>
              <a:t>отрицательные	</a:t>
            </a:r>
            <a:r>
              <a:rPr lang="ru-RU" sz="1600" spc="-5" dirty="0" smtClean="0">
                <a:latin typeface="Times New Roman"/>
                <a:cs typeface="Times New Roman"/>
              </a:rPr>
              <a:t>тенденции	в	организации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lang="ru-RU" sz="1600" spc="-15" dirty="0" smtClean="0">
                <a:latin typeface="Times New Roman"/>
                <a:cs typeface="Times New Roman"/>
              </a:rPr>
              <a:t>образовательного</a:t>
            </a:r>
            <a:r>
              <a:rPr lang="ru-RU" sz="1600" dirty="0" smtClean="0">
                <a:latin typeface="Times New Roman"/>
                <a:cs typeface="Times New Roman"/>
              </a:rPr>
              <a:t> процесса,</a:t>
            </a:r>
          </a:p>
          <a:p>
            <a:pPr marL="355600" marR="5080" indent="-342900">
              <a:lnSpc>
                <a:spcPct val="100000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lang="ru-RU" sz="1600" spc="-5" dirty="0" smtClean="0">
                <a:latin typeface="Times New Roman"/>
                <a:cs typeface="Times New Roman"/>
              </a:rPr>
              <a:t>наметить управленческие решения по </a:t>
            </a:r>
            <a:r>
              <a:rPr lang="ru-RU" sz="1600" spc="-10" dirty="0" smtClean="0">
                <a:latin typeface="Times New Roman"/>
                <a:cs typeface="Times New Roman"/>
              </a:rPr>
              <a:t>регулированию </a:t>
            </a:r>
            <a:r>
              <a:rPr lang="ru-RU" sz="1600" spc="-5" dirty="0" smtClean="0">
                <a:latin typeface="Times New Roman"/>
                <a:cs typeface="Times New Roman"/>
              </a:rPr>
              <a:t>и </a:t>
            </a:r>
            <a:r>
              <a:rPr lang="ru-RU" sz="1600" spc="-10" dirty="0" smtClean="0">
                <a:latin typeface="Times New Roman"/>
                <a:cs typeface="Times New Roman"/>
              </a:rPr>
              <a:t>коррекции факторов, влияющих </a:t>
            </a:r>
            <a:r>
              <a:rPr lang="ru-RU" sz="1600" dirty="0" smtClean="0">
                <a:latin typeface="Times New Roman"/>
                <a:cs typeface="Times New Roman"/>
              </a:rPr>
              <a:t>на  </a:t>
            </a:r>
            <a:r>
              <a:rPr lang="ru-RU" sz="1600" spc="-10" dirty="0" smtClean="0">
                <a:latin typeface="Times New Roman"/>
                <a:cs typeface="Times New Roman"/>
              </a:rPr>
              <a:t>формирование </a:t>
            </a:r>
            <a:r>
              <a:rPr lang="ru-RU" sz="1600" spc="-20" dirty="0" smtClean="0">
                <a:latin typeface="Times New Roman"/>
                <a:cs typeface="Times New Roman"/>
              </a:rPr>
              <a:t>навыков </a:t>
            </a:r>
            <a:r>
              <a:rPr lang="ru-RU" sz="1600" spc="-30" dirty="0" smtClean="0">
                <a:latin typeface="Times New Roman"/>
                <a:cs typeface="Times New Roman"/>
              </a:rPr>
              <a:t>культуры </a:t>
            </a:r>
            <a:r>
              <a:rPr lang="ru-RU" sz="1600" spc="-10" dirty="0" smtClean="0">
                <a:latin typeface="Times New Roman"/>
                <a:cs typeface="Times New Roman"/>
              </a:rPr>
              <a:t>поведения </a:t>
            </a:r>
            <a:r>
              <a:rPr lang="ru-RU" sz="1600" spc="-5" dirty="0" smtClean="0">
                <a:latin typeface="Times New Roman"/>
                <a:cs typeface="Times New Roman"/>
              </a:rPr>
              <a:t>у</a:t>
            </a:r>
            <a:r>
              <a:rPr lang="ru-RU" sz="1600" spc="135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воспитанников.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tabLst>
                <a:tab pos="1286510" algn="l"/>
                <a:tab pos="2362835" algn="l"/>
                <a:tab pos="3185795" algn="l"/>
                <a:tab pos="6111240" algn="l"/>
                <a:tab pos="6867525" algn="l"/>
                <a:tab pos="7212965" algn="l"/>
              </a:tabLst>
            </a:pPr>
            <a:r>
              <a:rPr lang="ru-RU" sz="1600" b="1" spc="-10" dirty="0" smtClean="0">
                <a:latin typeface="Times New Roman"/>
                <a:cs typeface="Times New Roman"/>
              </a:rPr>
              <a:t>Объект	</a:t>
            </a:r>
            <a:r>
              <a:rPr lang="ru-RU" sz="1600" b="1" spc="-5" dirty="0" smtClean="0">
                <a:latin typeface="Times New Roman"/>
                <a:cs typeface="Times New Roman"/>
              </a:rPr>
              <a:t>контроля:	</a:t>
            </a:r>
            <a:r>
              <a:rPr lang="ru-RU" sz="1600" spc="-10" dirty="0" smtClean="0">
                <a:latin typeface="Times New Roman"/>
                <a:cs typeface="Times New Roman"/>
              </a:rPr>
              <a:t>система	воспитательно-образовательной	работы	</a:t>
            </a:r>
            <a:r>
              <a:rPr lang="ru-RU" sz="1600" spc="-5" dirty="0" smtClean="0">
                <a:latin typeface="Times New Roman"/>
                <a:cs typeface="Times New Roman"/>
              </a:rPr>
              <a:t>по	формированию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1600" spc="-20" dirty="0" smtClean="0">
                <a:latin typeface="Times New Roman"/>
                <a:cs typeface="Times New Roman"/>
              </a:rPr>
              <a:t>навыков </a:t>
            </a:r>
            <a:r>
              <a:rPr lang="ru-RU" sz="1600" spc="-30" dirty="0" smtClean="0">
                <a:latin typeface="Times New Roman"/>
                <a:cs typeface="Times New Roman"/>
              </a:rPr>
              <a:t>культуры </a:t>
            </a:r>
            <a:r>
              <a:rPr lang="ru-RU" sz="1600" spc="-10" dirty="0" smtClean="0">
                <a:latin typeface="Times New Roman"/>
                <a:cs typeface="Times New Roman"/>
              </a:rPr>
              <a:t>поведения </a:t>
            </a:r>
            <a:r>
              <a:rPr lang="ru-RU" sz="1600" spc="-5" dirty="0" smtClean="0">
                <a:latin typeface="Times New Roman"/>
                <a:cs typeface="Times New Roman"/>
              </a:rPr>
              <a:t>в </a:t>
            </a:r>
            <a:r>
              <a:rPr lang="ru-RU" sz="1600" spc="-10" dirty="0" smtClean="0">
                <a:latin typeface="Times New Roman"/>
                <a:cs typeface="Times New Roman"/>
              </a:rPr>
              <a:t>группе </a:t>
            </a:r>
            <a:r>
              <a:rPr lang="ru-RU" sz="1600" spc="-20" dirty="0" smtClean="0">
                <a:latin typeface="Times New Roman"/>
                <a:cs typeface="Times New Roman"/>
              </a:rPr>
              <a:t>«Солнышко» </a:t>
            </a:r>
            <a:r>
              <a:rPr lang="ru-RU" sz="1600" spc="-5" dirty="0" smtClean="0">
                <a:latin typeface="Times New Roman"/>
                <a:cs typeface="Times New Roman"/>
              </a:rPr>
              <a:t>и </a:t>
            </a:r>
            <a:r>
              <a:rPr lang="ru-RU" sz="1600" dirty="0" smtClean="0">
                <a:latin typeface="Times New Roman"/>
                <a:cs typeface="Times New Roman"/>
              </a:rPr>
              <a:t>старшей </a:t>
            </a:r>
            <a:r>
              <a:rPr lang="ru-RU" sz="1600" spc="-10" dirty="0" smtClean="0">
                <a:latin typeface="Times New Roman"/>
                <a:cs typeface="Times New Roman"/>
              </a:rPr>
              <a:t>группе</a:t>
            </a:r>
            <a:r>
              <a:rPr lang="ru-RU" sz="1600" spc="275" dirty="0" smtClean="0">
                <a:latin typeface="Times New Roman"/>
                <a:cs typeface="Times New Roman"/>
              </a:rPr>
              <a:t> </a:t>
            </a:r>
            <a:r>
              <a:rPr lang="ru-RU" sz="1600" spc="-10" dirty="0" smtClean="0">
                <a:latin typeface="Times New Roman"/>
                <a:cs typeface="Times New Roman"/>
              </a:rPr>
              <a:t>«Почемучки».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12700" marR="5080" indent="457200">
              <a:lnSpc>
                <a:spcPct val="100000"/>
              </a:lnSpc>
            </a:pPr>
            <a:r>
              <a:rPr lang="ru-RU" sz="1600" b="1" spc="-20" dirty="0" smtClean="0">
                <a:latin typeface="Times New Roman"/>
                <a:cs typeface="Times New Roman"/>
              </a:rPr>
              <a:t>Методы </a:t>
            </a:r>
            <a:r>
              <a:rPr lang="ru-RU" sz="1600" b="1" spc="-5" dirty="0" smtClean="0">
                <a:latin typeface="Times New Roman"/>
                <a:cs typeface="Times New Roman"/>
              </a:rPr>
              <a:t>контроля: </a:t>
            </a:r>
            <a:r>
              <a:rPr lang="ru-RU" sz="1600" spc="-15" dirty="0" smtClean="0">
                <a:latin typeface="Times New Roman"/>
                <a:cs typeface="Times New Roman"/>
              </a:rPr>
              <a:t>наблюдение </a:t>
            </a:r>
            <a:r>
              <a:rPr lang="ru-RU" sz="1600" spc="-5" dirty="0" smtClean="0">
                <a:latin typeface="Times New Roman"/>
                <a:cs typeface="Times New Roman"/>
              </a:rPr>
              <a:t>за </a:t>
            </a:r>
            <a:r>
              <a:rPr lang="ru-RU" sz="1600" spc="-10" dirty="0" smtClean="0">
                <a:latin typeface="Times New Roman"/>
                <a:cs typeface="Times New Roman"/>
              </a:rPr>
              <a:t>поведением </a:t>
            </a:r>
            <a:r>
              <a:rPr lang="ru-RU" sz="1600" dirty="0" smtClean="0">
                <a:latin typeface="Times New Roman"/>
                <a:cs typeface="Times New Roman"/>
              </a:rPr>
              <a:t>детей </a:t>
            </a:r>
            <a:r>
              <a:rPr lang="ru-RU" sz="1600" spc="-5" dirty="0" smtClean="0">
                <a:latin typeface="Times New Roman"/>
                <a:cs typeface="Times New Roman"/>
              </a:rPr>
              <a:t>в </a:t>
            </a:r>
            <a:r>
              <a:rPr lang="ru-RU" sz="1600" dirty="0" smtClean="0">
                <a:latin typeface="Times New Roman"/>
                <a:cs typeface="Times New Roman"/>
              </a:rPr>
              <a:t>процессе </a:t>
            </a:r>
            <a:r>
              <a:rPr lang="ru-RU" sz="1600" spc="-10" dirty="0" smtClean="0">
                <a:latin typeface="Times New Roman"/>
                <a:cs typeface="Times New Roman"/>
              </a:rPr>
              <a:t>хозяйственно-бытового  </a:t>
            </a:r>
            <a:r>
              <a:rPr lang="ru-RU" sz="1600" spc="-25" dirty="0" smtClean="0">
                <a:latin typeface="Times New Roman"/>
                <a:cs typeface="Times New Roman"/>
              </a:rPr>
              <a:t>труда, </a:t>
            </a:r>
            <a:r>
              <a:rPr lang="ru-RU" sz="1600" spc="-5" dirty="0" smtClean="0">
                <a:latin typeface="Times New Roman"/>
                <a:cs typeface="Times New Roman"/>
              </a:rPr>
              <a:t>создание игровых </a:t>
            </a:r>
            <a:r>
              <a:rPr lang="ru-RU" sz="1600" spc="-15" dirty="0" smtClean="0">
                <a:latin typeface="Times New Roman"/>
                <a:cs typeface="Times New Roman"/>
              </a:rPr>
              <a:t>ситуаций </a:t>
            </a:r>
            <a:r>
              <a:rPr lang="ru-RU" sz="1600" spc="-5" dirty="0" smtClean="0">
                <a:latin typeface="Times New Roman"/>
                <a:cs typeface="Times New Roman"/>
              </a:rPr>
              <a:t>за </a:t>
            </a:r>
            <a:r>
              <a:rPr lang="ru-RU" sz="1600" spc="-20" dirty="0" smtClean="0">
                <a:latin typeface="Times New Roman"/>
                <a:cs typeface="Times New Roman"/>
              </a:rPr>
              <a:t>столом, </a:t>
            </a:r>
            <a:r>
              <a:rPr lang="ru-RU" sz="1600" spc="-10" dirty="0" smtClean="0">
                <a:latin typeface="Times New Roman"/>
                <a:cs typeface="Times New Roman"/>
              </a:rPr>
              <a:t>рассматривание </a:t>
            </a:r>
            <a:r>
              <a:rPr lang="ru-RU" sz="1600" dirty="0" smtClean="0">
                <a:latin typeface="Times New Roman"/>
                <a:cs typeface="Times New Roman"/>
              </a:rPr>
              <a:t>серии</a:t>
            </a:r>
            <a:r>
              <a:rPr lang="ru-RU" sz="1600" spc="275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картин.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12700" marR="6350" indent="457200">
              <a:lnSpc>
                <a:spcPct val="100000"/>
              </a:lnSpc>
              <a:tabLst>
                <a:tab pos="2339975" algn="l"/>
              </a:tabLst>
            </a:pPr>
            <a:r>
              <a:rPr lang="ru-RU" sz="1600" b="1" spc="-10" dirty="0" smtClean="0">
                <a:latin typeface="Times New Roman"/>
                <a:cs typeface="Times New Roman"/>
              </a:rPr>
              <a:t>Проверяющий: </a:t>
            </a:r>
            <a:r>
              <a:rPr lang="ru-RU" sz="1600" spc="-5" dirty="0" smtClean="0">
                <a:latin typeface="Times New Roman"/>
                <a:cs typeface="Times New Roman"/>
              </a:rPr>
              <a:t>заведующий </a:t>
            </a:r>
            <a:r>
              <a:rPr lang="ru-RU" sz="1600" spc="-10" dirty="0" smtClean="0">
                <a:latin typeface="Times New Roman"/>
                <a:cs typeface="Times New Roman"/>
              </a:rPr>
              <a:t> Кротова Т.Г.</a:t>
            </a:r>
            <a:r>
              <a:rPr lang="ru-RU" sz="1600" b="1" dirty="0" smtClean="0">
                <a:latin typeface="Times New Roman"/>
                <a:cs typeface="Times New Roman"/>
              </a:rPr>
              <a:t>(</a:t>
            </a:r>
            <a:r>
              <a:rPr lang="ru-RU" sz="1600" dirty="0" smtClean="0">
                <a:latin typeface="Times New Roman"/>
                <a:cs typeface="Times New Roman"/>
              </a:rPr>
              <a:t>старший </a:t>
            </a:r>
            <a:r>
              <a:rPr lang="ru-RU" sz="1600" spc="-5" dirty="0" smtClean="0">
                <a:latin typeface="Times New Roman"/>
                <a:cs typeface="Times New Roman"/>
              </a:rPr>
              <a:t>воспитатель, </a:t>
            </a:r>
            <a:r>
              <a:rPr lang="ru-RU" sz="1600" spc="-35" dirty="0" smtClean="0">
                <a:latin typeface="Times New Roman"/>
                <a:cs typeface="Times New Roman"/>
              </a:rPr>
              <a:t>психолог, </a:t>
            </a:r>
            <a:r>
              <a:rPr lang="ru-RU" sz="1600" spc="-5" dirty="0" smtClean="0">
                <a:latin typeface="Times New Roman"/>
                <a:cs typeface="Times New Roman"/>
              </a:rPr>
              <a:t>воспитатель…)</a:t>
            </a:r>
            <a:endParaRPr lang="ru-RU" sz="1600" dirty="0" smtClean="0">
              <a:latin typeface="Times New Roman"/>
              <a:cs typeface="Times New Roman"/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3016" y="838201"/>
            <a:ext cx="7560945" cy="5245026"/>
          </a:xfrm>
        </p:spPr>
        <p:txBody>
          <a:bodyPr/>
          <a:lstStyle/>
          <a:p>
            <a:pPr algn="just"/>
            <a:r>
              <a:rPr lang="ru-RU" b="1" spc="-5" dirty="0" smtClean="0">
                <a:latin typeface="Times New Roman"/>
                <a:cs typeface="Times New Roman"/>
              </a:rPr>
              <a:t>II. </a:t>
            </a:r>
            <a:r>
              <a:rPr lang="ru-RU" b="1" spc="-10" dirty="0" smtClean="0">
                <a:latin typeface="Times New Roman"/>
                <a:cs typeface="Times New Roman"/>
              </a:rPr>
              <a:t>Вторая </a:t>
            </a:r>
            <a:r>
              <a:rPr lang="ru-RU" b="1" spc="-5" dirty="0" smtClean="0">
                <a:latin typeface="Times New Roman"/>
                <a:cs typeface="Times New Roman"/>
              </a:rPr>
              <a:t>часть – аналитическая</a:t>
            </a:r>
            <a:r>
              <a:rPr lang="ru-RU" spc="-5" dirty="0" smtClean="0">
                <a:latin typeface="Times New Roman"/>
                <a:cs typeface="Times New Roman"/>
              </a:rPr>
              <a:t>. Здесь излагаются </a:t>
            </a:r>
            <a:r>
              <a:rPr lang="ru-RU" dirty="0" smtClean="0">
                <a:latin typeface="Times New Roman"/>
                <a:cs typeface="Times New Roman"/>
              </a:rPr>
              <a:t>сами </a:t>
            </a:r>
            <a:r>
              <a:rPr lang="ru-RU" spc="-10" dirty="0" smtClean="0">
                <a:latin typeface="Times New Roman"/>
                <a:cs typeface="Times New Roman"/>
              </a:rPr>
              <a:t>факты, </a:t>
            </a:r>
            <a:r>
              <a:rPr lang="ru-RU" dirty="0" smtClean="0">
                <a:latin typeface="Times New Roman"/>
                <a:cs typeface="Times New Roman"/>
              </a:rPr>
              <a:t>им дается </a:t>
            </a:r>
            <a:r>
              <a:rPr lang="ru-RU" spc="-5" dirty="0" smtClean="0">
                <a:latin typeface="Times New Roman"/>
                <a:cs typeface="Times New Roman"/>
              </a:rPr>
              <a:t>оценка,  </a:t>
            </a:r>
            <a:r>
              <a:rPr lang="ru-RU" spc="-10" dirty="0" smtClean="0">
                <a:latin typeface="Times New Roman"/>
                <a:cs typeface="Times New Roman"/>
              </a:rPr>
              <a:t>выявляются </a:t>
            </a:r>
            <a:r>
              <a:rPr lang="ru-RU" spc="-5" dirty="0" smtClean="0">
                <a:latin typeface="Times New Roman"/>
                <a:cs typeface="Times New Roman"/>
              </a:rPr>
              <a:t>причины, </a:t>
            </a:r>
            <a:r>
              <a:rPr lang="ru-RU" spc="-25" dirty="0" smtClean="0">
                <a:latin typeface="Times New Roman"/>
                <a:cs typeface="Times New Roman"/>
              </a:rPr>
              <a:t>которые </a:t>
            </a:r>
            <a:r>
              <a:rPr lang="ru-RU" spc="-5" dirty="0" smtClean="0">
                <a:latin typeface="Times New Roman"/>
                <a:cs typeface="Times New Roman"/>
              </a:rPr>
              <a:t>привели к </a:t>
            </a:r>
            <a:r>
              <a:rPr lang="ru-RU" spc="-10" dirty="0" smtClean="0">
                <a:latin typeface="Times New Roman"/>
                <a:cs typeface="Times New Roman"/>
              </a:rPr>
              <a:t>выявленным недостаткам. </a:t>
            </a:r>
            <a:r>
              <a:rPr lang="ru-RU" dirty="0" smtClean="0">
                <a:latin typeface="Times New Roman"/>
                <a:cs typeface="Times New Roman"/>
              </a:rPr>
              <a:t>Эта </a:t>
            </a:r>
            <a:r>
              <a:rPr lang="ru-RU" spc="-5" dirty="0" smtClean="0">
                <a:latin typeface="Times New Roman"/>
                <a:cs typeface="Times New Roman"/>
              </a:rPr>
              <a:t>часть справки </a:t>
            </a:r>
            <a:r>
              <a:rPr lang="ru-RU" spc="-15" dirty="0" smtClean="0">
                <a:latin typeface="Times New Roman"/>
                <a:cs typeface="Times New Roman"/>
              </a:rPr>
              <a:t>отвечает  </a:t>
            </a:r>
            <a:r>
              <a:rPr lang="ru-RU" spc="-5" dirty="0" smtClean="0">
                <a:latin typeface="Times New Roman"/>
                <a:cs typeface="Times New Roman"/>
              </a:rPr>
              <a:t>на вопросы: </a:t>
            </a:r>
            <a:r>
              <a:rPr lang="ru-RU" spc="-15" dirty="0" smtClean="0">
                <a:latin typeface="Times New Roman"/>
                <a:cs typeface="Times New Roman"/>
              </a:rPr>
              <a:t>«Что </a:t>
            </a:r>
            <a:r>
              <a:rPr lang="ru-RU" spc="-10" dirty="0" smtClean="0">
                <a:latin typeface="Times New Roman"/>
                <a:cs typeface="Times New Roman"/>
              </a:rPr>
              <a:t>произошло?», </a:t>
            </a:r>
            <a:r>
              <a:rPr lang="ru-RU" spc="-15" dirty="0" smtClean="0">
                <a:latin typeface="Times New Roman"/>
                <a:cs typeface="Times New Roman"/>
              </a:rPr>
              <a:t>«В </a:t>
            </a:r>
            <a:r>
              <a:rPr lang="ru-RU" spc="-5" dirty="0" smtClean="0">
                <a:latin typeface="Times New Roman"/>
                <a:cs typeface="Times New Roman"/>
              </a:rPr>
              <a:t>чем </a:t>
            </a:r>
            <a:r>
              <a:rPr lang="ru-RU" spc="-10" dirty="0" smtClean="0">
                <a:latin typeface="Times New Roman"/>
                <a:cs typeface="Times New Roman"/>
              </a:rPr>
              <a:t>причины</a:t>
            </a:r>
            <a:r>
              <a:rPr lang="ru-RU" spc="200" dirty="0" smtClean="0"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latin typeface="Times New Roman"/>
                <a:cs typeface="Times New Roman"/>
              </a:rPr>
              <a:t>недостатков?».</a:t>
            </a:r>
            <a:endParaRPr lang="ru-RU" dirty="0" smtClean="0">
              <a:latin typeface="Times New Roman"/>
              <a:cs typeface="Times New Roman"/>
            </a:endParaRPr>
          </a:p>
          <a:p>
            <a:pPr marL="241300" marR="5080" indent="50165">
              <a:lnSpc>
                <a:spcPct val="100000"/>
              </a:lnSpc>
              <a:spcBef>
                <a:spcPts val="95"/>
              </a:spcBef>
              <a:tabLst>
                <a:tab pos="725805" algn="l"/>
                <a:tab pos="1519555" algn="l"/>
                <a:tab pos="2181860" algn="l"/>
                <a:tab pos="2430145" algn="l"/>
                <a:tab pos="4161790" algn="l"/>
                <a:tab pos="4443730" algn="l"/>
                <a:tab pos="4899025" algn="l"/>
                <a:tab pos="5603875" algn="l"/>
                <a:tab pos="6297295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III.	</a:t>
            </a:r>
            <a:r>
              <a:rPr lang="ru-RU" b="1" spc="-60" dirty="0" smtClean="0">
                <a:latin typeface="Times New Roman"/>
                <a:cs typeface="Times New Roman"/>
              </a:rPr>
              <a:t>Т</a:t>
            </a:r>
            <a:r>
              <a:rPr lang="ru-RU" b="1" spc="-10" dirty="0" smtClean="0">
                <a:latin typeface="Times New Roman"/>
                <a:cs typeface="Times New Roman"/>
              </a:rPr>
              <a:t>р</a:t>
            </a:r>
            <a:r>
              <a:rPr lang="ru-RU" b="1" dirty="0" smtClean="0">
                <a:latin typeface="Times New Roman"/>
                <a:cs typeface="Times New Roman"/>
              </a:rPr>
              <a:t>е</a:t>
            </a:r>
            <a:r>
              <a:rPr lang="ru-RU" b="1" spc="-25" dirty="0" smtClean="0">
                <a:latin typeface="Times New Roman"/>
                <a:cs typeface="Times New Roman"/>
              </a:rPr>
              <a:t>т</a:t>
            </a:r>
            <a:r>
              <a:rPr lang="ru-RU" b="1" dirty="0" smtClean="0">
                <a:latin typeface="Times New Roman"/>
                <a:cs typeface="Times New Roman"/>
              </a:rPr>
              <a:t>ь</a:t>
            </a:r>
            <a:r>
              <a:rPr lang="ru-RU" b="1" spc="-5" dirty="0" smtClean="0">
                <a:latin typeface="Times New Roman"/>
                <a:cs typeface="Times New Roman"/>
              </a:rPr>
              <a:t>я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ч</a:t>
            </a:r>
            <a:r>
              <a:rPr lang="ru-RU" b="1" spc="10" dirty="0" smtClean="0">
                <a:latin typeface="Times New Roman"/>
                <a:cs typeface="Times New Roman"/>
              </a:rPr>
              <a:t>а</a:t>
            </a:r>
            <a:r>
              <a:rPr lang="ru-RU" b="1" dirty="0" smtClean="0">
                <a:latin typeface="Times New Roman"/>
                <a:cs typeface="Times New Roman"/>
              </a:rPr>
              <a:t>с</a:t>
            </a:r>
            <a:r>
              <a:rPr lang="ru-RU" b="1" spc="-25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ь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–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5" dirty="0" smtClean="0">
                <a:latin typeface="Times New Roman"/>
                <a:cs typeface="Times New Roman"/>
              </a:rPr>
              <a:t>з</a:t>
            </a:r>
            <a:r>
              <a:rPr lang="ru-RU" b="1" spc="-5" dirty="0" smtClean="0">
                <a:latin typeface="Times New Roman"/>
                <a:cs typeface="Times New Roman"/>
              </a:rPr>
              <a:t>акл</a:t>
            </a:r>
            <a:r>
              <a:rPr lang="ru-RU" b="1" spc="-60" dirty="0" smtClean="0">
                <a:latin typeface="Times New Roman"/>
                <a:cs typeface="Times New Roman"/>
              </a:rPr>
              <a:t>ю</a:t>
            </a:r>
            <a:r>
              <a:rPr lang="ru-RU" b="1" spc="-5" dirty="0" smtClean="0">
                <a:latin typeface="Times New Roman"/>
                <a:cs typeface="Times New Roman"/>
              </a:rPr>
              <a:t>ч</a:t>
            </a:r>
            <a:r>
              <a:rPr lang="ru-RU" b="1" dirty="0" smtClean="0">
                <a:latin typeface="Times New Roman"/>
                <a:cs typeface="Times New Roman"/>
              </a:rPr>
              <a:t>и</a:t>
            </a:r>
            <a:r>
              <a:rPr lang="ru-RU" b="1" spc="-10" dirty="0" smtClean="0">
                <a:latin typeface="Times New Roman"/>
                <a:cs typeface="Times New Roman"/>
              </a:rPr>
              <a:t>тел</a:t>
            </a:r>
            <a:r>
              <a:rPr lang="ru-RU" b="1" dirty="0" smtClean="0">
                <a:latin typeface="Times New Roman"/>
                <a:cs typeface="Times New Roman"/>
              </a:rPr>
              <a:t>ь</a:t>
            </a:r>
            <a:r>
              <a:rPr lang="ru-RU" b="1" spc="-5" dirty="0" smtClean="0">
                <a:latin typeface="Times New Roman"/>
                <a:cs typeface="Times New Roman"/>
              </a:rPr>
              <a:t>на</a:t>
            </a:r>
            <a:r>
              <a:rPr lang="ru-RU" b="1" spc="-10" dirty="0" smtClean="0">
                <a:latin typeface="Times New Roman"/>
                <a:cs typeface="Times New Roman"/>
              </a:rPr>
              <a:t>я</a:t>
            </a:r>
            <a:r>
              <a:rPr lang="ru-RU" b="1" spc="-5" dirty="0" smtClean="0">
                <a:latin typeface="Times New Roman"/>
                <a:cs typeface="Times New Roman"/>
              </a:rPr>
              <a:t>.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latin typeface="Times New Roman"/>
                <a:cs typeface="Times New Roman"/>
              </a:rPr>
              <a:t>В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10" dirty="0" smtClean="0">
                <a:latin typeface="Times New Roman"/>
                <a:cs typeface="Times New Roman"/>
              </a:rPr>
              <a:t>н</a:t>
            </a:r>
            <a:r>
              <a:rPr lang="ru-RU" dirty="0" smtClean="0">
                <a:latin typeface="Times New Roman"/>
                <a:cs typeface="Times New Roman"/>
              </a:rPr>
              <a:t>е</a:t>
            </a:r>
            <a:r>
              <a:rPr lang="ru-RU" spc="-5" dirty="0" smtClean="0">
                <a:latin typeface="Times New Roman"/>
                <a:cs typeface="Times New Roman"/>
              </a:rPr>
              <a:t>й</a:t>
            </a:r>
            <a:r>
              <a:rPr lang="ru-RU" dirty="0" smtClean="0">
                <a:latin typeface="Times New Roman"/>
                <a:cs typeface="Times New Roman"/>
              </a:rPr>
              <a:t>	д</a:t>
            </a:r>
            <a:r>
              <a:rPr lang="ru-RU" spc="-5" dirty="0" smtClean="0">
                <a:latin typeface="Times New Roman"/>
                <a:cs typeface="Times New Roman"/>
              </a:rPr>
              <a:t>ае</a:t>
            </a:r>
            <a:r>
              <a:rPr lang="ru-RU" spc="5" dirty="0" smtClean="0">
                <a:latin typeface="Times New Roman"/>
                <a:cs typeface="Times New Roman"/>
              </a:rPr>
              <a:t>т</a:t>
            </a:r>
            <a:r>
              <a:rPr lang="ru-RU" spc="-5" dirty="0" smtClean="0">
                <a:latin typeface="Times New Roman"/>
                <a:cs typeface="Times New Roman"/>
              </a:rPr>
              <a:t>ся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latin typeface="Times New Roman"/>
                <a:cs typeface="Times New Roman"/>
              </a:rPr>
              <a:t>о</a:t>
            </a:r>
            <a:r>
              <a:rPr lang="ru-RU" spc="5" dirty="0" smtClean="0">
                <a:latin typeface="Times New Roman"/>
                <a:cs typeface="Times New Roman"/>
              </a:rPr>
              <a:t>б</a:t>
            </a:r>
            <a:r>
              <a:rPr lang="ru-RU" spc="-10" dirty="0" smtClean="0">
                <a:latin typeface="Times New Roman"/>
                <a:cs typeface="Times New Roman"/>
              </a:rPr>
              <a:t>ща</a:t>
            </a:r>
            <a:r>
              <a:rPr lang="ru-RU" spc="-5" dirty="0" smtClean="0">
                <a:latin typeface="Times New Roman"/>
                <a:cs typeface="Times New Roman"/>
              </a:rPr>
              <a:t>я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latin typeface="Times New Roman"/>
                <a:cs typeface="Times New Roman"/>
              </a:rPr>
              <a:t>о</a:t>
            </a:r>
            <a:r>
              <a:rPr lang="ru-RU" spc="-10" dirty="0" smtClean="0">
                <a:latin typeface="Times New Roman"/>
                <a:cs typeface="Times New Roman"/>
              </a:rPr>
              <a:t>ц</a:t>
            </a:r>
            <a:r>
              <a:rPr lang="ru-RU" dirty="0" smtClean="0">
                <a:latin typeface="Times New Roman"/>
                <a:cs typeface="Times New Roman"/>
              </a:rPr>
              <a:t>е</a:t>
            </a:r>
            <a:r>
              <a:rPr lang="ru-RU" spc="-10" dirty="0" smtClean="0">
                <a:latin typeface="Times New Roman"/>
                <a:cs typeface="Times New Roman"/>
              </a:rPr>
              <a:t>н</a:t>
            </a:r>
            <a:r>
              <a:rPr lang="ru-RU" spc="-25" dirty="0" smtClean="0">
                <a:latin typeface="Times New Roman"/>
                <a:cs typeface="Times New Roman"/>
              </a:rPr>
              <a:t>к</a:t>
            </a:r>
            <a:r>
              <a:rPr lang="ru-RU" spc="-5" dirty="0" smtClean="0">
                <a:latin typeface="Times New Roman"/>
                <a:cs typeface="Times New Roman"/>
              </a:rPr>
              <a:t>а  </a:t>
            </a:r>
            <a:r>
              <a:rPr lang="ru-RU" spc="-15" dirty="0" smtClean="0">
                <a:latin typeface="Times New Roman"/>
                <a:cs typeface="Times New Roman"/>
              </a:rPr>
              <a:t>рекомендуется </a:t>
            </a:r>
            <a:r>
              <a:rPr lang="ru-RU" spc="-10" dirty="0" smtClean="0">
                <a:latin typeface="Times New Roman"/>
                <a:cs typeface="Times New Roman"/>
              </a:rPr>
              <a:t>педагогу (педагогам)?». </a:t>
            </a:r>
            <a:r>
              <a:rPr lang="ru-RU" spc="-5" dirty="0" smtClean="0">
                <a:latin typeface="Times New Roman"/>
                <a:cs typeface="Times New Roman"/>
              </a:rPr>
              <a:t>Здесь</a:t>
            </a:r>
            <a:r>
              <a:rPr lang="ru-RU" spc="114" dirty="0" smtClean="0"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latin typeface="Times New Roman"/>
                <a:cs typeface="Times New Roman"/>
              </a:rPr>
              <a:t>необходимо:</a:t>
            </a:r>
            <a:endParaRPr lang="ru-RU" dirty="0" smtClean="0">
              <a:latin typeface="Times New Roman"/>
              <a:cs typeface="Times New Roman"/>
            </a:endParaRPr>
          </a:p>
          <a:p>
            <a:pPr marL="410209" indent="-118745">
              <a:lnSpc>
                <a:spcPct val="100000"/>
              </a:lnSpc>
              <a:buChar char="-"/>
              <a:tabLst>
                <a:tab pos="410845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обобщить </a:t>
            </a:r>
            <a:r>
              <a:rPr lang="ru-RU" spc="-25" dirty="0" smtClean="0">
                <a:latin typeface="Times New Roman"/>
                <a:cs typeface="Times New Roman"/>
              </a:rPr>
              <a:t>результаты </a:t>
            </a:r>
            <a:r>
              <a:rPr lang="ru-RU" spc="-5" dirty="0" smtClean="0">
                <a:latin typeface="Times New Roman"/>
                <a:cs typeface="Times New Roman"/>
              </a:rPr>
              <a:t>анализа, </a:t>
            </a:r>
            <a:r>
              <a:rPr lang="ru-RU" spc="-10" dirty="0" smtClean="0">
                <a:latin typeface="Times New Roman"/>
                <a:cs typeface="Times New Roman"/>
              </a:rPr>
              <a:t>сделать</a:t>
            </a:r>
            <a:r>
              <a:rPr lang="ru-RU" spc="110" dirty="0" smtClean="0"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latin typeface="Times New Roman"/>
                <a:cs typeface="Times New Roman"/>
              </a:rPr>
              <a:t>выводы</a:t>
            </a:r>
            <a:r>
              <a:rPr lang="ru-RU" spc="-15" dirty="0" smtClean="0">
                <a:latin typeface="Times New Roman"/>
                <a:cs typeface="Times New Roman"/>
              </a:rPr>
              <a:t>;</a:t>
            </a:r>
            <a:endParaRPr lang="ru-RU" dirty="0" smtClean="0">
              <a:latin typeface="Times New Roman"/>
              <a:cs typeface="Times New Roman"/>
            </a:endParaRPr>
          </a:p>
          <a:p>
            <a:pPr marL="410209" indent="-118745">
              <a:lnSpc>
                <a:spcPct val="100000"/>
              </a:lnSpc>
              <a:buChar char="-"/>
              <a:tabLst>
                <a:tab pos="410845" algn="l"/>
              </a:tabLst>
            </a:pPr>
            <a:r>
              <a:rPr lang="ru-RU" spc="-10" dirty="0" smtClean="0">
                <a:latin typeface="Times New Roman"/>
                <a:cs typeface="Times New Roman"/>
              </a:rPr>
              <a:t>определить </a:t>
            </a:r>
            <a:r>
              <a:rPr lang="ru-RU" spc="-15" dirty="0" smtClean="0">
                <a:latin typeface="Times New Roman"/>
                <a:cs typeface="Times New Roman"/>
              </a:rPr>
              <a:t>конкретные </a:t>
            </a:r>
            <a:r>
              <a:rPr lang="ru-RU" b="1" spc="-10" dirty="0" smtClean="0">
                <a:latin typeface="Times New Roman"/>
                <a:cs typeface="Times New Roman"/>
              </a:rPr>
              <a:t>рекомендации </a:t>
            </a:r>
            <a:r>
              <a:rPr lang="ru-RU" spc="-5" dirty="0" smtClean="0">
                <a:latin typeface="Times New Roman"/>
                <a:cs typeface="Times New Roman"/>
              </a:rPr>
              <a:t>с </a:t>
            </a:r>
            <a:r>
              <a:rPr lang="ru-RU" spc="-10" dirty="0" smtClean="0">
                <a:latin typeface="Times New Roman"/>
                <a:cs typeface="Times New Roman"/>
              </a:rPr>
              <a:t>указанием </a:t>
            </a:r>
            <a:r>
              <a:rPr lang="ru-RU" spc="-20" dirty="0" smtClean="0">
                <a:latin typeface="Times New Roman"/>
                <a:cs typeface="Times New Roman"/>
              </a:rPr>
              <a:t>сроков</a:t>
            </a:r>
            <a:r>
              <a:rPr lang="ru-RU" spc="215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исполнения;</a:t>
            </a:r>
            <a:endParaRPr lang="ru-RU" dirty="0" smtClean="0">
              <a:latin typeface="Times New Roman"/>
              <a:cs typeface="Times New Roman"/>
            </a:endParaRPr>
          </a:p>
          <a:p>
            <a:pPr marL="360045" indent="-118745">
              <a:lnSpc>
                <a:spcPct val="100000"/>
              </a:lnSpc>
              <a:buChar char="-"/>
              <a:tabLst>
                <a:tab pos="360680" algn="l"/>
              </a:tabLst>
            </a:pPr>
            <a:r>
              <a:rPr lang="ru-RU" spc="-15" dirty="0" smtClean="0">
                <a:latin typeface="Times New Roman"/>
                <a:cs typeface="Times New Roman"/>
              </a:rPr>
              <a:t>указать </a:t>
            </a:r>
            <a:r>
              <a:rPr lang="ru-RU" spc="-5" dirty="0" smtClean="0">
                <a:latin typeface="Times New Roman"/>
                <a:cs typeface="Times New Roman"/>
              </a:rPr>
              <a:t>сроки и </a:t>
            </a:r>
            <a:r>
              <a:rPr lang="ru-RU" spc="-10" dirty="0" smtClean="0">
                <a:latin typeface="Times New Roman"/>
                <a:cs typeface="Times New Roman"/>
              </a:rPr>
              <a:t>формы </a:t>
            </a:r>
            <a:r>
              <a:rPr lang="ru-RU" spc="-15" dirty="0" smtClean="0">
                <a:latin typeface="Times New Roman"/>
                <a:cs typeface="Times New Roman"/>
              </a:rPr>
              <a:t>подведения</a:t>
            </a:r>
            <a:r>
              <a:rPr lang="ru-RU" spc="75" dirty="0" smtClean="0"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latin typeface="Times New Roman"/>
                <a:cs typeface="Times New Roman"/>
              </a:rPr>
              <a:t>итогов;</a:t>
            </a:r>
            <a:endParaRPr lang="ru-RU" dirty="0" smtClean="0">
              <a:latin typeface="Times New Roman"/>
              <a:cs typeface="Times New Roman"/>
            </a:endParaRPr>
          </a:p>
          <a:p>
            <a:pPr marL="410209" indent="-168910">
              <a:lnSpc>
                <a:spcPct val="100000"/>
              </a:lnSpc>
              <a:buChar char="-"/>
              <a:tabLst>
                <a:tab pos="410845" algn="l"/>
              </a:tabLst>
            </a:pPr>
            <a:r>
              <a:rPr lang="ru-RU" dirty="0" smtClean="0">
                <a:latin typeface="Times New Roman"/>
                <a:cs typeface="Times New Roman"/>
              </a:rPr>
              <a:t>поставить </a:t>
            </a:r>
            <a:r>
              <a:rPr lang="ru-RU" spc="-5" dirty="0" smtClean="0">
                <a:latin typeface="Times New Roman"/>
                <a:cs typeface="Times New Roman"/>
              </a:rPr>
              <a:t>должность и </a:t>
            </a:r>
            <a:r>
              <a:rPr lang="ru-RU" spc="-15" dirty="0" smtClean="0">
                <a:latin typeface="Times New Roman"/>
                <a:cs typeface="Times New Roman"/>
              </a:rPr>
              <a:t>подпись </a:t>
            </a:r>
            <a:r>
              <a:rPr lang="ru-RU" spc="-5" dirty="0" smtClean="0">
                <a:latin typeface="Times New Roman"/>
                <a:cs typeface="Times New Roman"/>
              </a:rPr>
              <a:t>(с </a:t>
            </a:r>
            <a:r>
              <a:rPr lang="ru-RU" spc="-10" dirty="0" smtClean="0">
                <a:latin typeface="Times New Roman"/>
                <a:cs typeface="Times New Roman"/>
              </a:rPr>
              <a:t>расшифровкой) </a:t>
            </a:r>
            <a:r>
              <a:rPr lang="ru-RU" spc="-15" dirty="0" smtClean="0">
                <a:latin typeface="Times New Roman"/>
                <a:cs typeface="Times New Roman"/>
              </a:rPr>
              <a:t>автора</a:t>
            </a:r>
            <a:r>
              <a:rPr lang="ru-RU" spc="15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справки;</a:t>
            </a:r>
            <a:endParaRPr lang="ru-RU" dirty="0" smtClean="0">
              <a:latin typeface="Times New Roman"/>
              <a:cs typeface="Times New Roman"/>
            </a:endParaRPr>
          </a:p>
          <a:p>
            <a:pPr marR="2674620" algn="ctr">
              <a:lnSpc>
                <a:spcPct val="100000"/>
              </a:lnSpc>
            </a:pPr>
            <a:r>
              <a:rPr lang="ru-RU" spc="-5" dirty="0" smtClean="0">
                <a:latin typeface="Times New Roman"/>
                <a:cs typeface="Times New Roman"/>
              </a:rPr>
              <a:t>- </a:t>
            </a:r>
            <a:r>
              <a:rPr lang="ru-RU" dirty="0" smtClean="0">
                <a:latin typeface="Times New Roman"/>
                <a:cs typeface="Times New Roman"/>
              </a:rPr>
              <a:t>проставить </a:t>
            </a:r>
            <a:r>
              <a:rPr lang="ru-RU" spc="-20" dirty="0" smtClean="0">
                <a:latin typeface="Times New Roman"/>
                <a:cs typeface="Times New Roman"/>
              </a:rPr>
              <a:t>дату </a:t>
            </a:r>
            <a:r>
              <a:rPr lang="ru-RU" spc="-5" dirty="0" smtClean="0">
                <a:latin typeface="Times New Roman"/>
                <a:cs typeface="Times New Roman"/>
              </a:rPr>
              <a:t>составления</a:t>
            </a:r>
            <a:r>
              <a:rPr lang="ru-RU" spc="8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справки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b="1" spc="-15" dirty="0" smtClean="0">
                <a:latin typeface="Times New Roman"/>
                <a:cs typeface="Times New Roman"/>
              </a:rPr>
              <a:t>Выводы:</a:t>
            </a:r>
          </a:p>
          <a:p>
            <a:pPr marL="12700">
              <a:lnSpc>
                <a:spcPct val="100000"/>
              </a:lnSpc>
            </a:pPr>
            <a:r>
              <a:rPr lang="ru-RU" b="1" spc="-15" dirty="0" smtClean="0">
                <a:latin typeface="Times New Roman"/>
                <a:cs typeface="Times New Roman"/>
              </a:rPr>
              <a:t>Рекомендации:</a:t>
            </a:r>
          </a:p>
          <a:p>
            <a:pPr marL="12700">
              <a:lnSpc>
                <a:spcPct val="100000"/>
              </a:lnSpc>
            </a:pPr>
            <a:r>
              <a:rPr lang="ru-RU" b="1" spc="-15" dirty="0" smtClean="0">
                <a:latin typeface="Times New Roman"/>
                <a:cs typeface="Times New Roman"/>
              </a:rPr>
              <a:t>Заведующая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Оперативный 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686800" cy="5386090"/>
          </a:xfrm>
        </p:spPr>
        <p:txBody>
          <a:bodyPr/>
          <a:lstStyle/>
          <a:p>
            <a:pPr marL="927100" algn="l">
              <a:lnSpc>
                <a:spcPct val="100000"/>
              </a:lnSpc>
              <a:spcBef>
                <a:spcPts val="105"/>
              </a:spcBef>
              <a:tabLst>
                <a:tab pos="2780030" algn="l"/>
              </a:tabLst>
            </a:pPr>
            <a:r>
              <a:rPr lang="ru-RU" sz="2200" dirty="0" smtClean="0">
                <a:latin typeface="Times New Roman"/>
                <a:cs typeface="Times New Roman"/>
              </a:rPr>
              <a:t>Целью </a:t>
            </a:r>
            <a:r>
              <a:rPr lang="ru-RU" sz="2200" spc="5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данного	</a:t>
            </a:r>
            <a:r>
              <a:rPr lang="ru-RU" sz="2200" spc="-5" dirty="0" smtClean="0">
                <a:latin typeface="Times New Roman"/>
                <a:cs typeface="Times New Roman"/>
              </a:rPr>
              <a:t>вида </a:t>
            </a:r>
            <a:r>
              <a:rPr lang="ru-RU" sz="2200" spc="-15" dirty="0" smtClean="0">
                <a:latin typeface="Times New Roman"/>
                <a:cs typeface="Times New Roman"/>
              </a:rPr>
              <a:t>контроля </a:t>
            </a:r>
            <a:r>
              <a:rPr lang="ru-RU" sz="2200" spc="-5" dirty="0" smtClean="0">
                <a:latin typeface="Times New Roman"/>
                <a:cs typeface="Times New Roman"/>
              </a:rPr>
              <a:t>является изучение</a:t>
            </a:r>
            <a:r>
              <a:rPr lang="ru-RU" sz="2200" spc="15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состояния</a:t>
            </a:r>
          </a:p>
          <a:p>
            <a:pPr marL="12700" algn="l">
              <a:lnSpc>
                <a:spcPct val="100000"/>
              </a:lnSpc>
              <a:tabLst>
                <a:tab pos="544639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работы  </a:t>
            </a:r>
            <a:r>
              <a:rPr lang="ru-RU" sz="2200" dirty="0" smtClean="0">
                <a:latin typeface="Times New Roman"/>
                <a:cs typeface="Times New Roman"/>
              </a:rPr>
              <a:t>по  </a:t>
            </a:r>
            <a:r>
              <a:rPr lang="ru-RU" sz="2200" spc="-5" dirty="0" smtClean="0">
                <a:latin typeface="Times New Roman"/>
                <a:cs typeface="Times New Roman"/>
              </a:rPr>
              <a:t>определенной </a:t>
            </a:r>
            <a:r>
              <a:rPr lang="ru-RU" sz="2200" spc="75" dirty="0" smtClean="0">
                <a:latin typeface="Times New Roman"/>
                <a:cs typeface="Times New Roman"/>
              </a:rPr>
              <a:t> </a:t>
            </a:r>
            <a:r>
              <a:rPr lang="ru-RU" sz="2200" spc="-15" dirty="0" smtClean="0">
                <a:latin typeface="Times New Roman"/>
                <a:cs typeface="Times New Roman"/>
              </a:rPr>
              <a:t>проблеме, </a:t>
            </a:r>
            <a:r>
              <a:rPr lang="ru-RU" sz="2200" spc="10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выявление	</a:t>
            </a:r>
            <a:r>
              <a:rPr lang="ru-RU" sz="2200" spc="-10" dirty="0" smtClean="0">
                <a:latin typeface="Times New Roman"/>
                <a:cs typeface="Times New Roman"/>
              </a:rPr>
              <a:t>продвижения,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228600" algn="l">
              <a:lnSpc>
                <a:spcPct val="100000"/>
              </a:lnSpc>
              <a:tabLst>
                <a:tab pos="964565" algn="l"/>
                <a:tab pos="1207770" algn="l"/>
                <a:tab pos="1661160" algn="l"/>
                <a:tab pos="2490470" algn="l"/>
                <a:tab pos="3110230" algn="l"/>
                <a:tab pos="3474720" algn="l"/>
                <a:tab pos="3998595" algn="l"/>
                <a:tab pos="4262755" algn="l"/>
                <a:tab pos="578294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отслеживание	выполнения	планов	</a:t>
            </a:r>
            <a:r>
              <a:rPr lang="ru-RU" sz="2200" dirty="0" smtClean="0">
                <a:latin typeface="Times New Roman"/>
                <a:cs typeface="Times New Roman"/>
              </a:rPr>
              <a:t>и	</a:t>
            </a:r>
            <a:r>
              <a:rPr lang="ru-RU" sz="2200" spc="-5" dirty="0" smtClean="0">
                <a:latin typeface="Times New Roman"/>
                <a:cs typeface="Times New Roman"/>
              </a:rPr>
              <a:t>предотвращение </a:t>
            </a:r>
            <a:r>
              <a:rPr lang="ru-RU" sz="2200" dirty="0" smtClean="0">
                <a:latin typeface="Times New Roman"/>
                <a:cs typeface="Times New Roman"/>
              </a:rPr>
              <a:t>критических  </a:t>
            </a:r>
            <a:r>
              <a:rPr lang="ru-RU" sz="2200" spc="-5" dirty="0" smtClean="0">
                <a:latin typeface="Times New Roman"/>
                <a:cs typeface="Times New Roman"/>
              </a:rPr>
              <a:t>ситуаций,	выявление	</a:t>
            </a:r>
            <a:r>
              <a:rPr lang="ru-RU" sz="2200" spc="5" dirty="0" smtClean="0">
                <a:latin typeface="Times New Roman"/>
                <a:cs typeface="Times New Roman"/>
              </a:rPr>
              <a:t>сбоев</a:t>
            </a:r>
            <a:r>
              <a:rPr lang="ru-RU" sz="2200" spc="490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в	</a:t>
            </a:r>
            <a:r>
              <a:rPr lang="ru-RU" sz="2200" spc="-5" dirty="0" smtClean="0">
                <a:latin typeface="Times New Roman"/>
                <a:cs typeface="Times New Roman"/>
              </a:rPr>
              <a:t>работе, </a:t>
            </a:r>
            <a:r>
              <a:rPr lang="ru-RU" sz="2200" spc="5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отклонений	</a:t>
            </a:r>
            <a:r>
              <a:rPr lang="ru-RU" sz="2200" spc="-10" dirty="0" smtClean="0">
                <a:latin typeface="Times New Roman"/>
                <a:cs typeface="Times New Roman"/>
              </a:rPr>
              <a:t>от </a:t>
            </a:r>
            <a:r>
              <a:rPr lang="ru-RU" sz="2200" spc="-5" dirty="0" smtClean="0">
                <a:latin typeface="Times New Roman"/>
                <a:cs typeface="Times New Roman"/>
              </a:rPr>
              <a:t>намеченных  планов,	</a:t>
            </a:r>
            <a:r>
              <a:rPr lang="ru-RU" sz="2200" dirty="0" smtClean="0">
                <a:latin typeface="Times New Roman"/>
                <a:cs typeface="Times New Roman"/>
              </a:rPr>
              <a:t>осуществление </a:t>
            </a:r>
            <a:r>
              <a:rPr lang="ru-RU" sz="2200" spc="-10" dirty="0" smtClean="0">
                <a:latin typeface="Times New Roman"/>
                <a:cs typeface="Times New Roman"/>
              </a:rPr>
              <a:t>корректирующих</a:t>
            </a:r>
            <a:r>
              <a:rPr lang="ru-RU" sz="2200" spc="459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действий.</a:t>
            </a:r>
          </a:p>
          <a:p>
            <a:pPr marL="12700" marR="228600" algn="l">
              <a:lnSpc>
                <a:spcPct val="100000"/>
              </a:lnSpc>
              <a:tabLst>
                <a:tab pos="964565" algn="l"/>
                <a:tab pos="1207770" algn="l"/>
                <a:tab pos="1661160" algn="l"/>
                <a:tab pos="2490470" algn="l"/>
                <a:tab pos="3110230" algn="l"/>
                <a:tab pos="3474720" algn="l"/>
                <a:tab pos="3998595" algn="l"/>
                <a:tab pos="4262755" algn="l"/>
                <a:tab pos="578294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Оперативный	</a:t>
            </a:r>
            <a:r>
              <a:rPr lang="ru-RU" sz="2200" spc="-15" dirty="0" smtClean="0">
                <a:latin typeface="Times New Roman"/>
                <a:cs typeface="Times New Roman"/>
              </a:rPr>
              <a:t>контроль</a:t>
            </a:r>
            <a:r>
              <a:rPr lang="ru-RU" sz="2200" spc="459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по	</a:t>
            </a:r>
            <a:r>
              <a:rPr lang="ru-RU" sz="2200" spc="-5" dirty="0" smtClean="0">
                <a:latin typeface="Times New Roman"/>
                <a:cs typeface="Times New Roman"/>
              </a:rPr>
              <a:t>срокам </a:t>
            </a:r>
            <a:r>
              <a:rPr lang="ru-RU" sz="2200" spc="-15" dirty="0" smtClean="0">
                <a:latin typeface="Times New Roman"/>
                <a:cs typeface="Times New Roman"/>
              </a:rPr>
              <a:t>может</a:t>
            </a:r>
            <a:r>
              <a:rPr lang="ru-RU" sz="2200" spc="459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осуществляться:</a:t>
            </a:r>
          </a:p>
          <a:p>
            <a:pPr marL="355600" marR="581025" indent="-342900" algn="l">
              <a:lnSpc>
                <a:spcPct val="100000"/>
              </a:lnSpc>
              <a:buFont typeface="Wingdings"/>
              <a:buChar char=""/>
              <a:tabLst>
                <a:tab pos="419734" algn="l"/>
                <a:tab pos="420370" algn="l"/>
                <a:tab pos="1703070" algn="l"/>
                <a:tab pos="2947670" algn="l"/>
                <a:tab pos="6407150" algn="l"/>
              </a:tabLst>
            </a:pPr>
            <a:r>
              <a:rPr lang="ru-RU" sz="2200" spc="-5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дин </a:t>
            </a:r>
            <a:r>
              <a:rPr lang="ru-RU" sz="2200" spc="-10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день </a:t>
            </a:r>
            <a:r>
              <a:rPr lang="ru-RU" sz="2200" spc="-25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(</a:t>
            </a:r>
            <a:r>
              <a:rPr lang="ru-RU" sz="2200" spc="-5" dirty="0" err="1" smtClean="0">
                <a:latin typeface="Times New Roman"/>
                <a:cs typeface="Times New Roman"/>
              </a:rPr>
              <a:t>н</a:t>
            </a:r>
            <a:r>
              <a:rPr lang="ru-RU" sz="2200" spc="-25" dirty="0" err="1" smtClean="0">
                <a:latin typeface="Times New Roman"/>
                <a:cs typeface="Times New Roman"/>
              </a:rPr>
              <a:t>а</a:t>
            </a:r>
            <a:r>
              <a:rPr lang="ru-RU" sz="2200" spc="-5" dirty="0" err="1" smtClean="0">
                <a:latin typeface="Times New Roman"/>
                <a:cs typeface="Times New Roman"/>
              </a:rPr>
              <a:t>п</a:t>
            </a:r>
            <a:r>
              <a:rPr lang="ru-RU" sz="2200" dirty="0" err="1" smtClean="0">
                <a:latin typeface="Times New Roman"/>
                <a:cs typeface="Times New Roman"/>
              </a:rPr>
              <a:t>р</a:t>
            </a:r>
            <a:r>
              <a:rPr lang="ru-RU" sz="2200" spc="-5" dirty="0" err="1" smtClean="0">
                <a:latin typeface="Times New Roman"/>
                <a:cs typeface="Times New Roman"/>
              </a:rPr>
              <a:t>име</a:t>
            </a:r>
            <a:r>
              <a:rPr lang="ru-RU" sz="2200" dirty="0" err="1" smtClean="0">
                <a:latin typeface="Times New Roman"/>
                <a:cs typeface="Times New Roman"/>
              </a:rPr>
              <a:t>р</a:t>
            </a:r>
            <a:r>
              <a:rPr lang="ru-RU" sz="2200" spc="25" dirty="0" err="1" smtClean="0">
                <a:latin typeface="Times New Roman"/>
                <a:cs typeface="Times New Roman"/>
              </a:rPr>
              <a:t>Д</a:t>
            </a:r>
            <a:r>
              <a:rPr lang="ru-RU" sz="2200" dirty="0" err="1" smtClean="0">
                <a:latin typeface="Times New Roman"/>
                <a:cs typeface="Times New Roman"/>
              </a:rPr>
              <a:t>ень</a:t>
            </a:r>
            <a:r>
              <a:rPr lang="ru-RU" sz="2200" dirty="0" smtClean="0">
                <a:latin typeface="Times New Roman"/>
                <a:cs typeface="Times New Roman"/>
              </a:rPr>
              <a:t> </a:t>
            </a:r>
            <a:r>
              <a:rPr lang="ru-RU" sz="2200" spc="-10" dirty="0" smtClean="0">
                <a:latin typeface="Times New Roman"/>
                <a:cs typeface="Times New Roman"/>
              </a:rPr>
              <a:t> </a:t>
            </a:r>
            <a:r>
              <a:rPr lang="ru-RU" sz="2200" spc="-35" dirty="0" smtClean="0">
                <a:latin typeface="Times New Roman"/>
                <a:cs typeface="Times New Roman"/>
              </a:rPr>
              <a:t>з</a:t>
            </a:r>
            <a:r>
              <a:rPr lang="ru-RU" sz="2200" dirty="0" smtClean="0">
                <a:latin typeface="Times New Roman"/>
                <a:cs typeface="Times New Roman"/>
              </a:rPr>
              <a:t>доро</a:t>
            </a:r>
            <a:r>
              <a:rPr lang="ru-RU" sz="2200" spc="-5" dirty="0" smtClean="0">
                <a:latin typeface="Times New Roman"/>
                <a:cs typeface="Times New Roman"/>
              </a:rPr>
              <a:t>вь</a:t>
            </a:r>
            <a:r>
              <a:rPr lang="ru-RU" sz="2200" dirty="0" smtClean="0">
                <a:latin typeface="Times New Roman"/>
                <a:cs typeface="Times New Roman"/>
              </a:rPr>
              <a:t>я, </a:t>
            </a:r>
            <a:r>
              <a:rPr lang="ru-RU" sz="2200" spc="-45" dirty="0" smtClean="0">
                <a:latin typeface="Times New Roman"/>
                <a:cs typeface="Times New Roman"/>
              </a:rPr>
              <a:t> </a:t>
            </a:r>
            <a:r>
              <a:rPr lang="ru-RU" sz="2200" spc="25" dirty="0" smtClean="0">
                <a:latin typeface="Times New Roman"/>
                <a:cs typeface="Times New Roman"/>
              </a:rPr>
              <a:t>Д</a:t>
            </a:r>
            <a:r>
              <a:rPr lang="ru-RU" sz="2200" dirty="0" smtClean="0">
                <a:latin typeface="Times New Roman"/>
                <a:cs typeface="Times New Roman"/>
              </a:rPr>
              <a:t>ень </a:t>
            </a:r>
            <a:r>
              <a:rPr lang="ru-RU" sz="2200" spc="-5" dirty="0" smtClean="0">
                <a:latin typeface="Times New Roman"/>
                <a:cs typeface="Times New Roman"/>
              </a:rPr>
              <a:t>знаний)</a:t>
            </a:r>
            <a:r>
              <a:rPr lang="ru-RU" sz="2200" dirty="0" smtClean="0">
                <a:latin typeface="Times New Roman"/>
                <a:cs typeface="Times New Roman"/>
              </a:rPr>
              <a:t>,	</a:t>
            </a:r>
            <a:r>
              <a:rPr lang="ru-RU" sz="2200" spc="-5" dirty="0" smtClean="0">
                <a:latin typeface="Times New Roman"/>
                <a:cs typeface="Times New Roman"/>
              </a:rPr>
              <a:t>н</a:t>
            </a:r>
            <a:r>
              <a:rPr lang="ru-RU" sz="2200" spc="-25" dirty="0" smtClean="0">
                <a:latin typeface="Times New Roman"/>
                <a:cs typeface="Times New Roman"/>
              </a:rPr>
              <a:t>е</a:t>
            </a:r>
            <a:r>
              <a:rPr lang="ru-RU" sz="2200" dirty="0" smtClean="0">
                <a:latin typeface="Times New Roman"/>
                <a:cs typeface="Times New Roman"/>
              </a:rPr>
              <a:t>делю  (режимные	процессы)и</a:t>
            </a:r>
          </a:p>
          <a:p>
            <a:pPr marL="355600" indent="-342900" algn="l">
              <a:lnSpc>
                <a:spcPct val="1000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lang="ru-RU" sz="2200" spc="5" dirty="0" smtClean="0">
                <a:latin typeface="Times New Roman"/>
                <a:cs typeface="Times New Roman"/>
              </a:rPr>
              <a:t>месяц</a:t>
            </a:r>
            <a:r>
              <a:rPr lang="ru-RU" sz="2200" spc="475" dirty="0" smtClean="0">
                <a:latin typeface="Times New Roman"/>
                <a:cs typeface="Times New Roman"/>
              </a:rPr>
              <a:t> </a:t>
            </a:r>
            <a:r>
              <a:rPr lang="ru-RU" sz="2200" spc="-15" dirty="0" smtClean="0">
                <a:latin typeface="Times New Roman"/>
                <a:cs typeface="Times New Roman"/>
              </a:rPr>
              <a:t>(НОД).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marL="12700" marR="11430" indent="914400" algn="l">
              <a:lnSpc>
                <a:spcPct val="100000"/>
              </a:lnSpc>
              <a:tabLst>
                <a:tab pos="1606550" algn="l"/>
                <a:tab pos="2884805" algn="l"/>
                <a:tab pos="4404360" algn="l"/>
                <a:tab pos="5029200" algn="l"/>
                <a:tab pos="5993130" algn="l"/>
                <a:tab pos="638365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Характерной </a:t>
            </a:r>
            <a:r>
              <a:rPr lang="ru-RU" sz="2200" dirty="0" smtClean="0">
                <a:latin typeface="Times New Roman"/>
                <a:cs typeface="Times New Roman"/>
              </a:rPr>
              <a:t>особенностью </a:t>
            </a:r>
            <a:r>
              <a:rPr lang="ru-RU" sz="2200" spc="-10" dirty="0" smtClean="0">
                <a:latin typeface="Times New Roman"/>
                <a:cs typeface="Times New Roman"/>
              </a:rPr>
              <a:t>оперативного </a:t>
            </a:r>
            <a:r>
              <a:rPr lang="ru-RU" sz="2200" spc="-15" dirty="0" smtClean="0">
                <a:latin typeface="Times New Roman"/>
                <a:cs typeface="Times New Roman"/>
              </a:rPr>
              <a:t>контроля </a:t>
            </a:r>
            <a:r>
              <a:rPr lang="ru-RU" sz="2200" spc="-5" dirty="0" smtClean="0">
                <a:latin typeface="Times New Roman"/>
                <a:cs typeface="Times New Roman"/>
              </a:rPr>
              <a:t>является  </a:t>
            </a:r>
            <a:r>
              <a:rPr lang="ru-RU" sz="2200" spc="-10" dirty="0" smtClean="0">
                <a:latin typeface="Times New Roman"/>
                <a:cs typeface="Times New Roman"/>
              </a:rPr>
              <a:t>однократное </a:t>
            </a:r>
            <a:r>
              <a:rPr lang="ru-RU" sz="2200" spc="50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посещение </a:t>
            </a:r>
            <a:r>
              <a:rPr lang="ru-RU" sz="2200" spc="5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деятельности	воспитателей	</a:t>
            </a:r>
            <a:r>
              <a:rPr lang="ru-RU" sz="2200" spc="-5" dirty="0" smtClean="0">
                <a:latin typeface="Times New Roman"/>
                <a:cs typeface="Times New Roman"/>
              </a:rPr>
              <a:t>по</a:t>
            </a:r>
          </a:p>
          <a:p>
            <a:pPr marL="12700" marR="11430" indent="914400" algn="l">
              <a:lnSpc>
                <a:spcPct val="100000"/>
              </a:lnSpc>
              <a:tabLst>
                <a:tab pos="1606550" algn="l"/>
                <a:tab pos="2884805" algn="l"/>
                <a:tab pos="4404360" algn="l"/>
                <a:tab pos="5029200" algn="l"/>
                <a:tab pos="5993130" algn="l"/>
                <a:tab pos="6383655" algn="l"/>
              </a:tabLst>
            </a:pPr>
            <a:r>
              <a:rPr lang="ru-RU" sz="2200" spc="-5" dirty="0" smtClean="0">
                <a:latin typeface="Times New Roman"/>
                <a:cs typeface="Times New Roman"/>
              </a:rPr>
              <a:t>изучаемой  </a:t>
            </a:r>
            <a:r>
              <a:rPr lang="ru-RU" sz="2200" spc="-10" dirty="0" smtClean="0">
                <a:latin typeface="Times New Roman"/>
                <a:cs typeface="Times New Roman"/>
              </a:rPr>
              <a:t>проблеме, </a:t>
            </a:r>
            <a:r>
              <a:rPr lang="ru-RU" sz="2200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на	</a:t>
            </a:r>
            <a:r>
              <a:rPr lang="ru-RU" sz="2200" dirty="0" smtClean="0">
                <a:latin typeface="Times New Roman"/>
                <a:cs typeface="Times New Roman"/>
              </a:rPr>
              <a:t>основании	</a:t>
            </a:r>
            <a:r>
              <a:rPr lang="ru-RU" sz="2200" spc="-25" dirty="0" smtClean="0">
                <a:latin typeface="Times New Roman"/>
                <a:cs typeface="Times New Roman"/>
              </a:rPr>
              <a:t>которого </a:t>
            </a:r>
            <a:r>
              <a:rPr lang="ru-RU" sz="2200" spc="30" dirty="0" smtClean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делается	</a:t>
            </a:r>
            <a:r>
              <a:rPr lang="ru-RU" sz="2200" spc="-15" dirty="0" smtClean="0">
                <a:latin typeface="Times New Roman"/>
                <a:cs typeface="Times New Roman"/>
              </a:rPr>
              <a:t>вывод </a:t>
            </a:r>
            <a:r>
              <a:rPr lang="ru-RU" sz="2200" dirty="0" smtClean="0">
                <a:latin typeface="Times New Roman"/>
                <a:cs typeface="Times New Roman"/>
              </a:rPr>
              <a:t>об</a:t>
            </a:r>
            <a:r>
              <a:rPr lang="ru-RU" sz="2200" spc="484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их </a:t>
            </a:r>
            <a:r>
              <a:rPr lang="ru-RU" sz="2200" dirty="0" smtClean="0">
                <a:latin typeface="Times New Roman"/>
                <a:cs typeface="Times New Roman"/>
              </a:rPr>
              <a:t>профессиональном </a:t>
            </a:r>
            <a:r>
              <a:rPr lang="ru-RU" sz="2200" spc="-5" dirty="0" smtClean="0">
                <a:latin typeface="Times New Roman"/>
                <a:cs typeface="Times New Roman"/>
              </a:rPr>
              <a:t>уровне.</a:t>
            </a:r>
            <a:endParaRPr lang="ru-RU" sz="2200" dirty="0" smtClean="0">
              <a:latin typeface="Times New Roman"/>
              <a:cs typeface="Times New Roman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Оперативный 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534400" cy="5714999"/>
          </a:xfrm>
        </p:spPr>
        <p:txBody>
          <a:bodyPr/>
          <a:lstStyle/>
          <a:p>
            <a:pPr marL="12700" marR="5080" indent="914400">
              <a:lnSpc>
                <a:spcPct val="100000"/>
              </a:lnSpc>
              <a:spcBef>
                <a:spcPts val="105"/>
              </a:spcBef>
            </a:pPr>
            <a:r>
              <a:rPr lang="ru-RU" spc="-5" dirty="0" smtClean="0">
                <a:latin typeface="Times New Roman"/>
                <a:cs typeface="Times New Roman"/>
              </a:rPr>
              <a:t>Направлен на изучение ежедневной информации </a:t>
            </a:r>
            <a:r>
              <a:rPr lang="ru-RU" dirty="0" smtClean="0">
                <a:latin typeface="Times New Roman"/>
                <a:cs typeface="Times New Roman"/>
              </a:rPr>
              <a:t>о </a:t>
            </a:r>
            <a:r>
              <a:rPr lang="ru-RU" spc="-30" dirty="0" smtClean="0">
                <a:latin typeface="Times New Roman"/>
                <a:cs typeface="Times New Roman"/>
              </a:rPr>
              <a:t>ходе </a:t>
            </a:r>
            <a:r>
              <a:rPr lang="ru-RU" dirty="0" smtClean="0">
                <a:latin typeface="Times New Roman"/>
                <a:cs typeface="Times New Roman"/>
              </a:rPr>
              <a:t>и </a:t>
            </a:r>
            <a:r>
              <a:rPr lang="ru-RU" spc="-20" dirty="0" smtClean="0">
                <a:latin typeface="Times New Roman"/>
                <a:cs typeface="Times New Roman"/>
              </a:rPr>
              <a:t>результатах  </a:t>
            </a:r>
            <a:r>
              <a:rPr lang="ru-RU" spc="-15" dirty="0" smtClean="0">
                <a:latin typeface="Times New Roman"/>
                <a:cs typeface="Times New Roman"/>
              </a:rPr>
              <a:t>педагогического </a:t>
            </a:r>
            <a:r>
              <a:rPr lang="ru-RU" dirty="0" smtClean="0">
                <a:latin typeface="Times New Roman"/>
                <a:cs typeface="Times New Roman"/>
              </a:rPr>
              <a:t>процесса, </a:t>
            </a:r>
            <a:r>
              <a:rPr lang="ru-RU" spc="-5" dirty="0" smtClean="0">
                <a:latin typeface="Times New Roman"/>
                <a:cs typeface="Times New Roman"/>
              </a:rPr>
              <a:t>выявление причин, нарушающих </a:t>
            </a:r>
            <a:r>
              <a:rPr lang="ru-RU" spc="-15" dirty="0" smtClean="0">
                <a:latin typeface="Times New Roman"/>
                <a:cs typeface="Times New Roman"/>
              </a:rPr>
              <a:t>его. </a:t>
            </a:r>
            <a:r>
              <a:rPr lang="ru-RU" spc="-5" dirty="0" smtClean="0">
                <a:latin typeface="Times New Roman"/>
                <a:cs typeface="Times New Roman"/>
              </a:rPr>
              <a:t>По </a:t>
            </a:r>
            <a:r>
              <a:rPr lang="ru-RU" spc="-10" dirty="0" smtClean="0">
                <a:latin typeface="Times New Roman"/>
                <a:cs typeface="Times New Roman"/>
              </a:rPr>
              <a:t>итогам  оперативного </a:t>
            </a:r>
            <a:r>
              <a:rPr lang="ru-RU" spc="-15" dirty="0" smtClean="0">
                <a:latin typeface="Times New Roman"/>
                <a:cs typeface="Times New Roman"/>
              </a:rPr>
              <a:t>контроля </a:t>
            </a:r>
            <a:r>
              <a:rPr lang="ru-RU" spc="5" dirty="0" smtClean="0">
                <a:latin typeface="Times New Roman"/>
                <a:cs typeface="Times New Roman"/>
              </a:rPr>
              <a:t>вносятся </a:t>
            </a:r>
            <a:r>
              <a:rPr lang="ru-RU" spc="-5" dirty="0" smtClean="0">
                <a:latin typeface="Times New Roman"/>
                <a:cs typeface="Times New Roman"/>
              </a:rPr>
              <a:t>изменения </a:t>
            </a:r>
            <a:r>
              <a:rPr lang="ru-RU" dirty="0" smtClean="0">
                <a:latin typeface="Times New Roman"/>
                <a:cs typeface="Times New Roman"/>
              </a:rPr>
              <a:t>в </a:t>
            </a:r>
            <a:r>
              <a:rPr lang="ru-RU" spc="-5" dirty="0" smtClean="0">
                <a:latin typeface="Times New Roman"/>
                <a:cs typeface="Times New Roman"/>
              </a:rPr>
              <a:t>педагогическую</a:t>
            </a:r>
            <a:r>
              <a:rPr lang="ru-RU" spc="5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деятельность.</a:t>
            </a:r>
          </a:p>
          <a:p>
            <a:pPr marL="12700" marR="167005" indent="914400">
              <a:lnSpc>
                <a:spcPct val="100000"/>
              </a:lnSpc>
            </a:pPr>
            <a:r>
              <a:rPr lang="ru-RU" spc="-15" dirty="0" smtClean="0">
                <a:latin typeface="Times New Roman"/>
                <a:cs typeface="Times New Roman"/>
              </a:rPr>
              <a:t>Контроль </a:t>
            </a:r>
            <a:r>
              <a:rPr lang="ru-RU" dirty="0" smtClean="0">
                <a:latin typeface="Times New Roman"/>
                <a:cs typeface="Times New Roman"/>
              </a:rPr>
              <a:t>— </a:t>
            </a:r>
            <a:r>
              <a:rPr lang="ru-RU" spc="-10" dirty="0" smtClean="0">
                <a:latin typeface="Times New Roman"/>
                <a:cs typeface="Times New Roman"/>
              </a:rPr>
              <a:t>это </a:t>
            </a:r>
            <a:r>
              <a:rPr lang="ru-RU" spc="-5" dirty="0" smtClean="0">
                <a:latin typeface="Times New Roman"/>
                <a:cs typeface="Times New Roman"/>
              </a:rPr>
              <a:t>не </a:t>
            </a:r>
            <a:r>
              <a:rPr lang="ru-RU" spc="-10" dirty="0" smtClean="0">
                <a:latin typeface="Times New Roman"/>
                <a:cs typeface="Times New Roman"/>
              </a:rPr>
              <a:t>констатация фактов, </a:t>
            </a:r>
            <a:r>
              <a:rPr lang="ru-RU" dirty="0" smtClean="0">
                <a:latin typeface="Times New Roman"/>
                <a:cs typeface="Times New Roman"/>
              </a:rPr>
              <a:t>а </a:t>
            </a:r>
            <a:r>
              <a:rPr lang="ru-RU" spc="-5" dirty="0" smtClean="0">
                <a:latin typeface="Times New Roman"/>
                <a:cs typeface="Times New Roman"/>
              </a:rPr>
              <a:t>их </a:t>
            </a:r>
            <a:r>
              <a:rPr lang="ru-RU" dirty="0" smtClean="0">
                <a:latin typeface="Times New Roman"/>
                <a:cs typeface="Times New Roman"/>
              </a:rPr>
              <a:t>сравнение, обобщение,  анализ, </a:t>
            </a:r>
            <a:r>
              <a:rPr lang="ru-RU" spc="-5" dirty="0" smtClean="0">
                <a:latin typeface="Times New Roman"/>
                <a:cs typeface="Times New Roman"/>
              </a:rPr>
              <a:t>поиск причин, вызвавших </a:t>
            </a:r>
            <a:r>
              <a:rPr lang="ru-RU" spc="-15" dirty="0" smtClean="0">
                <a:latin typeface="Times New Roman"/>
                <a:cs typeface="Times New Roman"/>
              </a:rPr>
              <a:t>ту </a:t>
            </a:r>
            <a:r>
              <a:rPr lang="ru-RU" spc="-5" dirty="0" smtClean="0">
                <a:latin typeface="Times New Roman"/>
                <a:cs typeface="Times New Roman"/>
              </a:rPr>
              <a:t>или иную </a:t>
            </a:r>
            <a:r>
              <a:rPr lang="ru-RU" spc="-30" dirty="0" smtClean="0">
                <a:latin typeface="Times New Roman"/>
                <a:cs typeface="Times New Roman"/>
              </a:rPr>
              <a:t>проблему. </a:t>
            </a:r>
            <a:r>
              <a:rPr lang="ru-RU" spc="-10" dirty="0" smtClean="0">
                <a:latin typeface="Times New Roman"/>
                <a:cs typeface="Times New Roman"/>
              </a:rPr>
              <a:t>Оперативный  </a:t>
            </a:r>
            <a:r>
              <a:rPr lang="ru-RU" spc="-15" dirty="0" smtClean="0">
                <a:latin typeface="Times New Roman"/>
                <a:cs typeface="Times New Roman"/>
              </a:rPr>
              <a:t>контроль </a:t>
            </a:r>
            <a:r>
              <a:rPr lang="ru-RU" spc="-5" dirty="0" smtClean="0">
                <a:latin typeface="Times New Roman"/>
                <a:cs typeface="Times New Roman"/>
              </a:rPr>
              <a:t>часто </a:t>
            </a:r>
            <a:r>
              <a:rPr lang="ru-RU" spc="-10" dirty="0" smtClean="0">
                <a:latin typeface="Times New Roman"/>
                <a:cs typeface="Times New Roman"/>
              </a:rPr>
              <a:t>называют </a:t>
            </a:r>
            <a:r>
              <a:rPr lang="ru-RU" spc="-5" dirty="0" smtClean="0">
                <a:latin typeface="Times New Roman"/>
                <a:cs typeface="Times New Roman"/>
              </a:rPr>
              <a:t>текущим или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ежедневным.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219075" indent="914400">
              <a:lnSpc>
                <a:spcPct val="100000"/>
              </a:lnSpc>
            </a:pPr>
            <a:r>
              <a:rPr lang="ru-RU" dirty="0" smtClean="0">
                <a:latin typeface="Times New Roman"/>
                <a:cs typeface="Times New Roman"/>
              </a:rPr>
              <a:t>Ежемесячно </a:t>
            </a:r>
            <a:r>
              <a:rPr lang="ru-RU" spc="-10" dirty="0" smtClean="0">
                <a:latin typeface="Times New Roman"/>
                <a:cs typeface="Times New Roman"/>
              </a:rPr>
              <a:t>планируют 5-7 </a:t>
            </a:r>
            <a:r>
              <a:rPr lang="ru-RU" dirty="0" smtClean="0">
                <a:latin typeface="Times New Roman"/>
                <a:cs typeface="Times New Roman"/>
              </a:rPr>
              <a:t>вопросов к </a:t>
            </a:r>
            <a:r>
              <a:rPr lang="ru-RU" spc="-10" dirty="0" smtClean="0">
                <a:latin typeface="Times New Roman"/>
                <a:cs typeface="Times New Roman"/>
              </a:rPr>
              <a:t>оперативному </a:t>
            </a:r>
            <a:r>
              <a:rPr lang="ru-RU" spc="-15" dirty="0" smtClean="0">
                <a:latin typeface="Times New Roman"/>
                <a:cs typeface="Times New Roman"/>
              </a:rPr>
              <a:t>контролю </a:t>
            </a:r>
            <a:r>
              <a:rPr lang="ru-RU" dirty="0" smtClean="0">
                <a:latin typeface="Times New Roman"/>
                <a:cs typeface="Times New Roman"/>
              </a:rPr>
              <a:t>и  </a:t>
            </a:r>
            <a:r>
              <a:rPr lang="ru-RU" spc="-20" dirty="0" smtClean="0">
                <a:latin typeface="Times New Roman"/>
                <a:cs typeface="Times New Roman"/>
              </a:rPr>
              <a:t>знакомят </a:t>
            </a:r>
            <a:r>
              <a:rPr lang="ru-RU" dirty="0" smtClean="0">
                <a:latin typeface="Times New Roman"/>
                <a:cs typeface="Times New Roman"/>
              </a:rPr>
              <a:t>с </a:t>
            </a:r>
            <a:r>
              <a:rPr lang="ru-RU" spc="-5" dirty="0" smtClean="0">
                <a:latin typeface="Times New Roman"/>
                <a:cs typeface="Times New Roman"/>
              </a:rPr>
              <a:t>ними </a:t>
            </a:r>
            <a:r>
              <a:rPr lang="ru-RU" spc="-20" dirty="0" smtClean="0">
                <a:latin typeface="Times New Roman"/>
                <a:cs typeface="Times New Roman"/>
              </a:rPr>
              <a:t>коллектив. </a:t>
            </a:r>
            <a:r>
              <a:rPr lang="ru-RU" dirty="0" smtClean="0">
                <a:latin typeface="Times New Roman"/>
                <a:cs typeface="Times New Roman"/>
              </a:rPr>
              <a:t>Есть вопросы, </a:t>
            </a:r>
            <a:r>
              <a:rPr lang="ru-RU" spc="-20" dirty="0" smtClean="0">
                <a:latin typeface="Times New Roman"/>
                <a:cs typeface="Times New Roman"/>
              </a:rPr>
              <a:t>которые </a:t>
            </a:r>
            <a:r>
              <a:rPr lang="ru-RU" spc="-10" dirty="0" smtClean="0">
                <a:latin typeface="Times New Roman"/>
                <a:cs typeface="Times New Roman"/>
              </a:rPr>
              <a:t>требуют ежедневного  </a:t>
            </a:r>
            <a:r>
              <a:rPr lang="ru-RU" spc="-15" dirty="0" smtClean="0">
                <a:latin typeface="Times New Roman"/>
                <a:cs typeface="Times New Roman"/>
              </a:rPr>
              <a:t>контроля, </a:t>
            </a:r>
            <a:r>
              <a:rPr lang="ru-RU" spc="5" dirty="0" smtClean="0">
                <a:latin typeface="Times New Roman"/>
                <a:cs typeface="Times New Roman"/>
              </a:rPr>
              <a:t>есть </a:t>
            </a:r>
            <a:r>
              <a:rPr lang="ru-RU" dirty="0" smtClean="0">
                <a:latin typeface="Times New Roman"/>
                <a:cs typeface="Times New Roman"/>
              </a:rPr>
              <a:t>вопросы, </a:t>
            </a:r>
            <a:r>
              <a:rPr lang="ru-RU" spc="-20" dirty="0" smtClean="0">
                <a:latin typeface="Times New Roman"/>
                <a:cs typeface="Times New Roman"/>
              </a:rPr>
              <a:t>которые </a:t>
            </a:r>
            <a:r>
              <a:rPr lang="ru-RU" spc="-10" dirty="0" smtClean="0">
                <a:latin typeface="Times New Roman"/>
                <a:cs typeface="Times New Roman"/>
              </a:rPr>
              <a:t>требуют </a:t>
            </a:r>
            <a:r>
              <a:rPr lang="ru-RU" spc="-15" dirty="0" smtClean="0">
                <a:latin typeface="Times New Roman"/>
                <a:cs typeface="Times New Roman"/>
              </a:rPr>
              <a:t>контроля </a:t>
            </a:r>
            <a:r>
              <a:rPr lang="ru-RU" dirty="0" smtClean="0">
                <a:latin typeface="Times New Roman"/>
                <a:cs typeface="Times New Roman"/>
              </a:rPr>
              <a:t>1 раз в </a:t>
            </a:r>
            <a:r>
              <a:rPr lang="ru-RU" spc="5" dirty="0" smtClean="0">
                <a:latin typeface="Times New Roman"/>
                <a:cs typeface="Times New Roman"/>
              </a:rPr>
              <a:t>месяц, </a:t>
            </a:r>
            <a:r>
              <a:rPr lang="ru-RU" dirty="0" smtClean="0">
                <a:latin typeface="Times New Roman"/>
                <a:cs typeface="Times New Roman"/>
              </a:rPr>
              <a:t>в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квартал.</a:t>
            </a:r>
            <a:endParaRPr lang="ru-RU" dirty="0" smtClean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lang="ru-RU" spc="-5" dirty="0" smtClean="0">
                <a:latin typeface="Times New Roman"/>
                <a:cs typeface="Times New Roman"/>
              </a:rPr>
              <a:t>План </a:t>
            </a:r>
            <a:r>
              <a:rPr lang="ru-RU" spc="-15" dirty="0" smtClean="0">
                <a:latin typeface="Times New Roman"/>
                <a:cs typeface="Times New Roman"/>
              </a:rPr>
              <a:t>может </a:t>
            </a:r>
            <a:r>
              <a:rPr lang="ru-RU" dirty="0" smtClean="0">
                <a:latin typeface="Times New Roman"/>
                <a:cs typeface="Times New Roman"/>
              </a:rPr>
              <a:t>быть </a:t>
            </a:r>
            <a:r>
              <a:rPr lang="ru-RU" spc="-5" dirty="0" smtClean="0">
                <a:latin typeface="Times New Roman"/>
                <a:cs typeface="Times New Roman"/>
              </a:rPr>
              <a:t>представлен </a:t>
            </a:r>
            <a:r>
              <a:rPr lang="ru-RU" dirty="0" smtClean="0">
                <a:latin typeface="Times New Roman"/>
                <a:cs typeface="Times New Roman"/>
              </a:rPr>
              <a:t>в </a:t>
            </a:r>
            <a:r>
              <a:rPr lang="ru-RU" spc="-15" dirty="0" smtClean="0">
                <a:latin typeface="Times New Roman"/>
                <a:cs typeface="Times New Roman"/>
              </a:rPr>
              <a:t>такой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форме:</a:t>
            </a:r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object 14"/>
          <p:cNvGraphicFramePr>
            <a:graphicFrameLocks noGrp="1"/>
          </p:cNvGraphicFramePr>
          <p:nvPr/>
        </p:nvGraphicFramePr>
        <p:xfrm>
          <a:off x="217195" y="4142740"/>
          <a:ext cx="8570595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259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  <a:gridCol w="428625"/>
              </a:tblGrid>
              <a:tr h="32385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Вопросы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6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Возрастные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группы,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недели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месяца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3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Младшая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Средняя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Старшая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Подготовительная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3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260971" cy="899176"/>
          </a:xfrm>
        </p:spPr>
        <p:txBody>
          <a:bodyPr/>
          <a:lstStyle/>
          <a:p>
            <a:pPr algn="ctr"/>
            <a:r>
              <a:rPr lang="ru-RU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Примерные вопросы </a:t>
            </a:r>
            <a:r>
              <a:rPr lang="ru-RU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для </a:t>
            </a:r>
            <a:r>
              <a:rPr lang="ru-RU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оперативного</a:t>
            </a:r>
            <a:r>
              <a:rPr lang="ru-RU" u="heavy" spc="-6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контроля.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457200"/>
            <a:ext cx="8839200" cy="6463308"/>
          </a:xfrm>
        </p:spPr>
        <p:txBody>
          <a:bodyPr/>
          <a:lstStyle/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1.	Вопросы, </a:t>
            </a:r>
            <a:r>
              <a:rPr lang="ru-RU" b="1" spc="-10" dirty="0" smtClean="0">
                <a:latin typeface="Times New Roman"/>
                <a:cs typeface="Times New Roman"/>
              </a:rPr>
              <a:t>требующие </a:t>
            </a:r>
            <a:r>
              <a:rPr lang="ru-RU" b="1" spc="-15" dirty="0" smtClean="0">
                <a:latin typeface="Times New Roman"/>
                <a:cs typeface="Times New Roman"/>
              </a:rPr>
              <a:t>постоянного</a:t>
            </a:r>
            <a:r>
              <a:rPr lang="ru-RU" b="1" spc="3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контроля.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выполнение инструкции по </a:t>
            </a:r>
            <a:r>
              <a:rPr lang="ru-RU" spc="-10" dirty="0" smtClean="0">
                <a:latin typeface="Times New Roman"/>
                <a:cs typeface="Times New Roman"/>
              </a:rPr>
              <a:t>охране </a:t>
            </a:r>
            <a:r>
              <a:rPr lang="ru-RU" spc="-5" dirty="0" smtClean="0">
                <a:latin typeface="Times New Roman"/>
                <a:cs typeface="Times New Roman"/>
              </a:rPr>
              <a:t>жизни и </a:t>
            </a:r>
            <a:r>
              <a:rPr lang="ru-RU" spc="-10" dirty="0" smtClean="0">
                <a:latin typeface="Times New Roman"/>
                <a:cs typeface="Times New Roman"/>
              </a:rPr>
              <a:t>здоровья</a:t>
            </a:r>
            <a:r>
              <a:rPr lang="ru-RU" spc="-9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детей;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har char="-"/>
              <a:tabLst>
                <a:tab pos="154940" algn="l"/>
              </a:tabLst>
            </a:pPr>
            <a:r>
              <a:rPr lang="ru-RU" dirty="0" smtClean="0">
                <a:latin typeface="Times New Roman"/>
                <a:cs typeface="Times New Roman"/>
              </a:rPr>
              <a:t>осуществление </a:t>
            </a:r>
            <a:r>
              <a:rPr lang="ru-RU" spc="-15" dirty="0" smtClean="0">
                <a:latin typeface="Times New Roman"/>
                <a:cs typeface="Times New Roman"/>
              </a:rPr>
              <a:t>образовательного </a:t>
            </a:r>
            <a:r>
              <a:rPr lang="ru-RU" dirty="0" smtClean="0">
                <a:latin typeface="Times New Roman"/>
                <a:cs typeface="Times New Roman"/>
              </a:rPr>
              <a:t>процесса, </a:t>
            </a:r>
            <a:r>
              <a:rPr lang="ru-RU" spc="-5" dirty="0" smtClean="0">
                <a:latin typeface="Times New Roman"/>
                <a:cs typeface="Times New Roman"/>
              </a:rPr>
              <a:t>уровень развития</a:t>
            </a:r>
            <a:r>
              <a:rPr lang="ru-RU" spc="-14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детей;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25" dirty="0" smtClean="0">
                <a:latin typeface="Times New Roman"/>
                <a:cs typeface="Times New Roman"/>
              </a:rPr>
              <a:t>результаты </a:t>
            </a:r>
            <a:r>
              <a:rPr lang="ru-RU" spc="-20" dirty="0" smtClean="0">
                <a:latin typeface="Times New Roman"/>
                <a:cs typeface="Times New Roman"/>
              </a:rPr>
              <a:t>медицинского </a:t>
            </a:r>
            <a:r>
              <a:rPr lang="ru-RU" dirty="0" smtClean="0">
                <a:latin typeface="Times New Roman"/>
                <a:cs typeface="Times New Roman"/>
              </a:rPr>
              <a:t>осмотра</a:t>
            </a:r>
            <a:r>
              <a:rPr lang="ru-RU" spc="-5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детей;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проведение </a:t>
            </a:r>
            <a:r>
              <a:rPr lang="ru-RU" spc="-10" dirty="0" smtClean="0">
                <a:latin typeface="Times New Roman"/>
                <a:cs typeface="Times New Roman"/>
              </a:rPr>
              <a:t>оздоровительных </a:t>
            </a:r>
            <a:r>
              <a:rPr lang="ru-RU" spc="-5" dirty="0" smtClean="0">
                <a:latin typeface="Times New Roman"/>
                <a:cs typeface="Times New Roman"/>
              </a:rPr>
              <a:t>мероприятий в режиме</a:t>
            </a:r>
            <a:r>
              <a:rPr lang="ru-RU" spc="-9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дня;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организация</a:t>
            </a:r>
            <a:r>
              <a:rPr lang="ru-RU" spc="-5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питания;</a:t>
            </a: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dirty="0" smtClean="0">
                <a:latin typeface="Times New Roman"/>
                <a:cs typeface="Times New Roman"/>
              </a:rPr>
              <a:t>посещаемость;</a:t>
            </a: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выполнение режима</a:t>
            </a:r>
            <a:r>
              <a:rPr lang="ru-RU" spc="-7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дня;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выполнение</a:t>
            </a:r>
            <a:r>
              <a:rPr lang="ru-RU" spc="-55" dirty="0" smtClean="0">
                <a:latin typeface="Times New Roman"/>
                <a:cs typeface="Times New Roman"/>
              </a:rPr>
              <a:t> </a:t>
            </a:r>
            <a:r>
              <a:rPr lang="ru-RU" spc="-5" dirty="0" err="1" smtClean="0">
                <a:latin typeface="Times New Roman"/>
                <a:cs typeface="Times New Roman"/>
              </a:rPr>
              <a:t>санэпидрежима</a:t>
            </a:r>
            <a:r>
              <a:rPr lang="ru-RU" spc="-5" dirty="0" smtClean="0">
                <a:latin typeface="Times New Roman"/>
                <a:cs typeface="Times New Roman"/>
              </a:rPr>
              <a:t>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dirty="0" smtClean="0">
                <a:latin typeface="Times New Roman"/>
                <a:cs typeface="Times New Roman"/>
              </a:rPr>
              <a:t>вопросы преемственности </a:t>
            </a:r>
            <a:r>
              <a:rPr lang="ru-RU" spc="-5" dirty="0" smtClean="0">
                <a:latin typeface="Times New Roman"/>
                <a:cs typeface="Times New Roman"/>
              </a:rPr>
              <a:t>в </a:t>
            </a:r>
            <a:r>
              <a:rPr lang="ru-RU" spc="-10" dirty="0" smtClean="0">
                <a:latin typeface="Times New Roman"/>
                <a:cs typeface="Times New Roman"/>
              </a:rPr>
              <a:t>работе </a:t>
            </a:r>
            <a:r>
              <a:rPr lang="ru-RU" spc="-40" dirty="0" smtClean="0">
                <a:latin typeface="Times New Roman"/>
                <a:cs typeface="Times New Roman"/>
              </a:rPr>
              <a:t>ДОУ </a:t>
            </a:r>
            <a:r>
              <a:rPr lang="ru-RU" spc="-25" dirty="0" smtClean="0">
                <a:latin typeface="Times New Roman"/>
                <a:cs typeface="Times New Roman"/>
              </a:rPr>
              <a:t>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247015" algn="l"/>
                <a:tab pos="248285" algn="l"/>
                <a:tab pos="1579245" algn="l"/>
                <a:tab pos="3678554" algn="l"/>
                <a:tab pos="5306695" algn="l"/>
                <a:tab pos="5588635" algn="l"/>
                <a:tab pos="7418705" algn="l"/>
              </a:tabLst>
            </a:pPr>
            <a:r>
              <a:rPr lang="ru-RU" dirty="0" smtClean="0">
                <a:latin typeface="Times New Roman"/>
                <a:cs typeface="Times New Roman"/>
              </a:rPr>
              <a:t>п</a:t>
            </a:r>
            <a:r>
              <a:rPr lang="ru-RU" spc="-5" dirty="0" smtClean="0">
                <a:latin typeface="Times New Roman"/>
                <a:cs typeface="Times New Roman"/>
              </a:rPr>
              <a:t>о</a:t>
            </a:r>
            <a:r>
              <a:rPr lang="ru-RU" dirty="0" smtClean="0">
                <a:latin typeface="Times New Roman"/>
                <a:cs typeface="Times New Roman"/>
              </a:rPr>
              <a:t>в</a:t>
            </a:r>
            <a:r>
              <a:rPr lang="ru-RU" spc="-5" dirty="0" smtClean="0">
                <a:latin typeface="Times New Roman"/>
                <a:cs typeface="Times New Roman"/>
              </a:rPr>
              <a:t>ы</a:t>
            </a:r>
            <a:r>
              <a:rPr lang="ru-RU" dirty="0" smtClean="0">
                <a:latin typeface="Times New Roman"/>
                <a:cs typeface="Times New Roman"/>
              </a:rPr>
              <a:t>ш</a:t>
            </a:r>
            <a:r>
              <a:rPr lang="ru-RU" spc="-20" dirty="0" smtClean="0">
                <a:latin typeface="Times New Roman"/>
                <a:cs typeface="Times New Roman"/>
              </a:rPr>
              <a:t>е</a:t>
            </a:r>
            <a:r>
              <a:rPr lang="ru-RU" spc="-10" dirty="0" smtClean="0">
                <a:latin typeface="Times New Roman"/>
                <a:cs typeface="Times New Roman"/>
              </a:rPr>
              <a:t>ни</a:t>
            </a:r>
            <a:r>
              <a:rPr lang="ru-RU" spc="-5" dirty="0" smtClean="0">
                <a:latin typeface="Times New Roman"/>
                <a:cs typeface="Times New Roman"/>
              </a:rPr>
              <a:t>е</a:t>
            </a:r>
            <a:r>
              <a:rPr lang="ru-RU" dirty="0" smtClean="0">
                <a:latin typeface="Times New Roman"/>
                <a:cs typeface="Times New Roman"/>
              </a:rPr>
              <a:t>	п</a:t>
            </a:r>
            <a:r>
              <a:rPr lang="ru-RU" spc="-5" dirty="0" smtClean="0">
                <a:latin typeface="Times New Roman"/>
                <a:cs typeface="Times New Roman"/>
              </a:rPr>
              <a:t>роф</a:t>
            </a:r>
            <a:r>
              <a:rPr lang="ru-RU" spc="35" dirty="0" smtClean="0">
                <a:latin typeface="Times New Roman"/>
                <a:cs typeface="Times New Roman"/>
              </a:rPr>
              <a:t>е</a:t>
            </a:r>
            <a:r>
              <a:rPr lang="ru-RU" spc="-5" dirty="0" smtClean="0">
                <a:latin typeface="Times New Roman"/>
                <a:cs typeface="Times New Roman"/>
              </a:rPr>
              <a:t>сс</a:t>
            </a:r>
            <a:r>
              <a:rPr lang="ru-RU" dirty="0" smtClean="0">
                <a:latin typeface="Times New Roman"/>
                <a:cs typeface="Times New Roman"/>
              </a:rPr>
              <a:t>и</a:t>
            </a:r>
            <a:r>
              <a:rPr lang="ru-RU" spc="-15" dirty="0" smtClean="0">
                <a:latin typeface="Times New Roman"/>
                <a:cs typeface="Times New Roman"/>
              </a:rPr>
              <a:t>о</a:t>
            </a:r>
            <a:r>
              <a:rPr lang="ru-RU" dirty="0" smtClean="0">
                <a:latin typeface="Times New Roman"/>
                <a:cs typeface="Times New Roman"/>
              </a:rPr>
              <a:t>н</a:t>
            </a:r>
            <a:r>
              <a:rPr lang="ru-RU" spc="-5" dirty="0" smtClean="0">
                <a:latin typeface="Times New Roman"/>
                <a:cs typeface="Times New Roman"/>
              </a:rPr>
              <a:t>ал</a:t>
            </a:r>
            <a:r>
              <a:rPr lang="ru-RU" dirty="0" smtClean="0">
                <a:latin typeface="Times New Roman"/>
                <a:cs typeface="Times New Roman"/>
              </a:rPr>
              <a:t>ьн</a:t>
            </a:r>
            <a:r>
              <a:rPr lang="ru-RU" spc="-5" dirty="0" smtClean="0">
                <a:latin typeface="Times New Roman"/>
                <a:cs typeface="Times New Roman"/>
              </a:rPr>
              <a:t>ой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latin typeface="Times New Roman"/>
                <a:cs typeface="Times New Roman"/>
              </a:rPr>
              <a:t>к</a:t>
            </a:r>
            <a:r>
              <a:rPr lang="ru-RU" spc="-20" dirty="0" smtClean="0">
                <a:latin typeface="Times New Roman"/>
                <a:cs typeface="Times New Roman"/>
              </a:rPr>
              <a:t>в</a:t>
            </a:r>
            <a:r>
              <a:rPr lang="ru-RU" dirty="0" smtClean="0">
                <a:latin typeface="Times New Roman"/>
                <a:cs typeface="Times New Roman"/>
              </a:rPr>
              <a:t>а</a:t>
            </a:r>
            <a:r>
              <a:rPr lang="ru-RU" spc="-10" dirty="0" smtClean="0">
                <a:latin typeface="Times New Roman"/>
                <a:cs typeface="Times New Roman"/>
              </a:rPr>
              <a:t>л</a:t>
            </a:r>
            <a:r>
              <a:rPr lang="ru-RU" dirty="0" smtClean="0">
                <a:latin typeface="Times New Roman"/>
                <a:cs typeface="Times New Roman"/>
              </a:rPr>
              <a:t>и</a:t>
            </a:r>
            <a:r>
              <a:rPr lang="ru-RU" spc="-20" dirty="0" smtClean="0">
                <a:latin typeface="Times New Roman"/>
                <a:cs typeface="Times New Roman"/>
              </a:rPr>
              <a:t>ф</a:t>
            </a:r>
            <a:r>
              <a:rPr lang="ru-RU" dirty="0" smtClean="0">
                <a:latin typeface="Times New Roman"/>
                <a:cs typeface="Times New Roman"/>
              </a:rPr>
              <a:t>и</a:t>
            </a:r>
            <a:r>
              <a:rPr lang="ru-RU" spc="-25" dirty="0" smtClean="0">
                <a:latin typeface="Times New Roman"/>
                <a:cs typeface="Times New Roman"/>
              </a:rPr>
              <a:t>к</a:t>
            </a:r>
            <a:r>
              <a:rPr lang="ru-RU" spc="-20" dirty="0" smtClean="0">
                <a:latin typeface="Times New Roman"/>
                <a:cs typeface="Times New Roman"/>
              </a:rPr>
              <a:t>а</a:t>
            </a:r>
            <a:r>
              <a:rPr lang="ru-RU" dirty="0" smtClean="0">
                <a:latin typeface="Times New Roman"/>
                <a:cs typeface="Times New Roman"/>
              </a:rPr>
              <a:t>ц</a:t>
            </a:r>
            <a:r>
              <a:rPr lang="ru-RU" spc="-10" dirty="0" smtClean="0">
                <a:latin typeface="Times New Roman"/>
                <a:cs typeface="Times New Roman"/>
              </a:rPr>
              <a:t>и</a:t>
            </a:r>
            <a:r>
              <a:rPr lang="ru-RU" spc="-5" dirty="0" smtClean="0">
                <a:latin typeface="Times New Roman"/>
                <a:cs typeface="Times New Roman"/>
              </a:rPr>
              <a:t>и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5" dirty="0" smtClean="0">
                <a:latin typeface="Times New Roman"/>
                <a:cs typeface="Times New Roman"/>
              </a:rPr>
              <a:t>и</a:t>
            </a:r>
            <a:r>
              <a:rPr lang="ru-RU" dirty="0" smtClean="0">
                <a:latin typeface="Times New Roman"/>
                <a:cs typeface="Times New Roman"/>
              </a:rPr>
              <a:t>	п</a:t>
            </a:r>
            <a:r>
              <a:rPr lang="ru-RU" spc="-30" dirty="0" smtClean="0">
                <a:latin typeface="Times New Roman"/>
                <a:cs typeface="Times New Roman"/>
              </a:rPr>
              <a:t>е</a:t>
            </a:r>
            <a:r>
              <a:rPr lang="ru-RU" spc="-20" dirty="0" smtClean="0">
                <a:latin typeface="Times New Roman"/>
                <a:cs typeface="Times New Roman"/>
              </a:rPr>
              <a:t>д</a:t>
            </a:r>
            <a:r>
              <a:rPr lang="ru-RU" spc="-5" dirty="0" smtClean="0">
                <a:latin typeface="Times New Roman"/>
                <a:cs typeface="Times New Roman"/>
              </a:rPr>
              <a:t>а</a:t>
            </a:r>
            <a:r>
              <a:rPr lang="ru-RU" spc="-55" dirty="0" smtClean="0">
                <a:latin typeface="Times New Roman"/>
                <a:cs typeface="Times New Roman"/>
              </a:rPr>
              <a:t>г</a:t>
            </a:r>
            <a:r>
              <a:rPr lang="ru-RU" spc="-5" dirty="0" smtClean="0">
                <a:latin typeface="Times New Roman"/>
                <a:cs typeface="Times New Roman"/>
              </a:rPr>
              <a:t>ог</a:t>
            </a:r>
            <a:r>
              <a:rPr lang="ru-RU" dirty="0" smtClean="0">
                <a:latin typeface="Times New Roman"/>
                <a:cs typeface="Times New Roman"/>
              </a:rPr>
              <a:t>и</a:t>
            </a:r>
            <a:r>
              <a:rPr lang="ru-RU" spc="-25" dirty="0" smtClean="0">
                <a:latin typeface="Times New Roman"/>
                <a:cs typeface="Times New Roman"/>
              </a:rPr>
              <a:t>ч</a:t>
            </a:r>
            <a:r>
              <a:rPr lang="ru-RU" spc="35" dirty="0" smtClean="0">
                <a:latin typeface="Times New Roman"/>
                <a:cs typeface="Times New Roman"/>
              </a:rPr>
              <a:t>е</a:t>
            </a:r>
            <a:r>
              <a:rPr lang="ru-RU" spc="-5" dirty="0" smtClean="0">
                <a:latin typeface="Times New Roman"/>
                <a:cs typeface="Times New Roman"/>
              </a:rPr>
              <a:t>с</a:t>
            </a:r>
            <a:r>
              <a:rPr lang="ru-RU" spc="-100" dirty="0" smtClean="0">
                <a:latin typeface="Times New Roman"/>
                <a:cs typeface="Times New Roman"/>
              </a:rPr>
              <a:t>к</a:t>
            </a:r>
            <a:r>
              <a:rPr lang="ru-RU" spc="-5" dirty="0" smtClean="0">
                <a:latin typeface="Times New Roman"/>
                <a:cs typeface="Times New Roman"/>
              </a:rPr>
              <a:t>о</a:t>
            </a:r>
            <a:r>
              <a:rPr lang="ru-RU" spc="-50" dirty="0" smtClean="0">
                <a:latin typeface="Times New Roman"/>
                <a:cs typeface="Times New Roman"/>
              </a:rPr>
              <a:t>г</a:t>
            </a:r>
            <a:r>
              <a:rPr lang="ru-RU" spc="-5" dirty="0" smtClean="0">
                <a:latin typeface="Times New Roman"/>
                <a:cs typeface="Times New Roman"/>
              </a:rPr>
              <a:t>о</a:t>
            </a: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pc="-15" dirty="0" smtClean="0">
                <a:latin typeface="Times New Roman"/>
                <a:cs typeface="Times New Roman"/>
              </a:rPr>
              <a:t>м</a:t>
            </a:r>
            <a:r>
              <a:rPr lang="ru-RU" spc="-5" dirty="0" smtClean="0">
                <a:latin typeface="Times New Roman"/>
                <a:cs typeface="Times New Roman"/>
              </a:rPr>
              <a:t>астерст</a:t>
            </a:r>
            <a:r>
              <a:rPr lang="ru-RU" spc="-35" dirty="0" smtClean="0">
                <a:latin typeface="Times New Roman"/>
                <a:cs typeface="Times New Roman"/>
              </a:rPr>
              <a:t>в</a:t>
            </a:r>
            <a:r>
              <a:rPr lang="ru-RU" spc="-5" dirty="0" smtClean="0">
                <a:latin typeface="Times New Roman"/>
                <a:cs typeface="Times New Roman"/>
              </a:rPr>
              <a:t>а  </a:t>
            </a:r>
            <a:r>
              <a:rPr lang="ru-RU" spc="-20" dirty="0" smtClean="0">
                <a:latin typeface="Times New Roman"/>
                <a:cs typeface="Times New Roman"/>
              </a:rPr>
              <a:t>педагогов</a:t>
            </a:r>
            <a:r>
              <a:rPr lang="ru-RU" spc="-30" dirty="0" smtClean="0">
                <a:latin typeface="Times New Roman"/>
                <a:cs typeface="Times New Roman"/>
              </a:rPr>
              <a:t> </a:t>
            </a:r>
            <a:r>
              <a:rPr lang="ru-RU" spc="-35" dirty="0" smtClean="0">
                <a:latin typeface="Times New Roman"/>
                <a:cs typeface="Times New Roman"/>
              </a:rPr>
              <a:t>ДОУ;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работа с </a:t>
            </a:r>
            <a:r>
              <a:rPr lang="ru-RU" spc="-15" dirty="0" smtClean="0">
                <a:latin typeface="Times New Roman"/>
                <a:cs typeface="Times New Roman"/>
              </a:rPr>
              <a:t>молодыми </a:t>
            </a:r>
            <a:r>
              <a:rPr lang="ru-RU" spc="-5" dirty="0" smtClean="0">
                <a:latin typeface="Times New Roman"/>
                <a:cs typeface="Times New Roman"/>
              </a:rPr>
              <a:t>воспитателями,</a:t>
            </a:r>
            <a:r>
              <a:rPr lang="ru-RU" spc="-5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наставничество;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20" dirty="0" smtClean="0">
                <a:latin typeface="Times New Roman"/>
                <a:cs typeface="Times New Roman"/>
              </a:rPr>
              <a:t>соблюдение </a:t>
            </a:r>
            <a:r>
              <a:rPr lang="ru-RU" spc="-15" dirty="0" smtClean="0">
                <a:latin typeface="Times New Roman"/>
                <a:cs typeface="Times New Roman"/>
              </a:rPr>
              <a:t>здорового </a:t>
            </a:r>
            <a:r>
              <a:rPr lang="ru-RU" spc="-20" dirty="0" smtClean="0">
                <a:latin typeface="Times New Roman"/>
                <a:cs typeface="Times New Roman"/>
              </a:rPr>
              <a:t>психологического </a:t>
            </a:r>
            <a:r>
              <a:rPr lang="ru-RU" spc="-10" dirty="0" smtClean="0">
                <a:latin typeface="Times New Roman"/>
                <a:cs typeface="Times New Roman"/>
              </a:rPr>
              <a:t>климата </a:t>
            </a:r>
            <a:r>
              <a:rPr lang="ru-RU" spc="-5" dirty="0" smtClean="0">
                <a:latin typeface="Times New Roman"/>
                <a:cs typeface="Times New Roman"/>
              </a:rPr>
              <a:t>в</a:t>
            </a:r>
            <a:r>
              <a:rPr lang="ru-RU" spc="-30" dirty="0" smtClean="0">
                <a:latin typeface="Times New Roman"/>
                <a:cs typeface="Times New Roman"/>
              </a:rPr>
              <a:t> </a:t>
            </a:r>
            <a:r>
              <a:rPr lang="ru-RU" spc="-20" dirty="0" smtClean="0">
                <a:latin typeface="Times New Roman"/>
                <a:cs typeface="Times New Roman"/>
              </a:rPr>
              <a:t>коллективе;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работа с </a:t>
            </a:r>
            <a:r>
              <a:rPr lang="ru-RU" spc="-10" dirty="0" smtClean="0">
                <a:latin typeface="Times New Roman"/>
                <a:cs typeface="Times New Roman"/>
              </a:rPr>
              <a:t>неблагополучными</a:t>
            </a:r>
            <a:r>
              <a:rPr lang="ru-RU" spc="-8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семьями;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20" dirty="0" smtClean="0">
                <a:latin typeface="Times New Roman"/>
                <a:cs typeface="Times New Roman"/>
              </a:rPr>
              <a:t>соблюдение </a:t>
            </a:r>
            <a:r>
              <a:rPr lang="ru-RU" spc="-5" dirty="0" smtClean="0">
                <a:latin typeface="Times New Roman"/>
                <a:cs typeface="Times New Roman"/>
              </a:rPr>
              <a:t>правил внутреннего</a:t>
            </a:r>
            <a:r>
              <a:rPr lang="ru-RU" spc="-90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распорядка;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10" dirty="0" smtClean="0">
                <a:latin typeface="Times New Roman"/>
                <a:cs typeface="Times New Roman"/>
              </a:rPr>
              <a:t>техника</a:t>
            </a:r>
            <a:r>
              <a:rPr lang="ru-RU" spc="-5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безопасности;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сохранность</a:t>
            </a:r>
            <a:r>
              <a:rPr lang="ru-RU" spc="-4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имущества;</a:t>
            </a: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5" dirty="0" smtClean="0">
                <a:latin typeface="Times New Roman"/>
                <a:cs typeface="Times New Roman"/>
              </a:rPr>
              <a:t>укрепление </a:t>
            </a:r>
            <a:r>
              <a:rPr lang="ru-RU" spc="-10" dirty="0" smtClean="0">
                <a:latin typeface="Times New Roman"/>
                <a:cs typeface="Times New Roman"/>
              </a:rPr>
              <a:t>материальной</a:t>
            </a:r>
            <a:r>
              <a:rPr lang="ru-RU" spc="-85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базы;</a:t>
            </a:r>
            <a:endParaRPr lang="ru-RU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54940" algn="l"/>
              </a:tabLst>
            </a:pPr>
            <a:r>
              <a:rPr lang="ru-RU" spc="-10" dirty="0" smtClean="0">
                <a:latin typeface="Times New Roman"/>
                <a:cs typeface="Times New Roman"/>
              </a:rPr>
              <a:t>финансово-хозяйственная</a:t>
            </a:r>
            <a:r>
              <a:rPr lang="ru-RU" spc="-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деятельность.</a:t>
            </a:r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738664"/>
          </a:xfrm>
        </p:spPr>
        <p:txBody>
          <a:bodyPr/>
          <a:lstStyle/>
          <a:p>
            <a:r>
              <a:rPr lang="ru-RU" dirty="0" smtClean="0"/>
              <a:t>Примерные вопросы для оперативного контроля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3016" y="1627377"/>
            <a:ext cx="7560945" cy="3939540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 smtClean="0"/>
              <a:t>Вопросы требующие контроля не реже 1 раза в квартал.</a:t>
            </a:r>
          </a:p>
          <a:p>
            <a:pPr marL="12700">
              <a:lnSpc>
                <a:spcPct val="100000"/>
              </a:lnSpc>
              <a:buChar char="-"/>
              <a:tabLst>
                <a:tab pos="176530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участие </a:t>
            </a:r>
            <a:r>
              <a:rPr lang="ru-RU" sz="2400" spc="-20" dirty="0" smtClean="0">
                <a:latin typeface="Times New Roman"/>
                <a:cs typeface="Times New Roman"/>
              </a:rPr>
              <a:t>педагогов </a:t>
            </a:r>
            <a:r>
              <a:rPr lang="ru-RU" sz="2400" spc="-5" dirty="0" smtClean="0">
                <a:latin typeface="Times New Roman"/>
                <a:cs typeface="Times New Roman"/>
              </a:rPr>
              <a:t>в </a:t>
            </a:r>
            <a:r>
              <a:rPr lang="ru-RU" sz="2400" spc="-10" dirty="0" smtClean="0">
                <a:latin typeface="Times New Roman"/>
                <a:cs typeface="Times New Roman"/>
              </a:rPr>
              <a:t>работе </a:t>
            </a:r>
            <a:r>
              <a:rPr lang="ru-RU" sz="2400" spc="-5" dirty="0" smtClean="0">
                <a:latin typeface="Times New Roman"/>
                <a:cs typeface="Times New Roman"/>
              </a:rPr>
              <a:t>методических</a:t>
            </a:r>
            <a:r>
              <a:rPr lang="ru-RU" sz="2400" spc="25" dirty="0" smtClean="0">
                <a:latin typeface="Times New Roman"/>
                <a:cs typeface="Times New Roman"/>
              </a:rPr>
              <a:t> </a:t>
            </a:r>
            <a:r>
              <a:rPr lang="ru-RU" sz="2400" spc="-15" dirty="0" smtClean="0">
                <a:latin typeface="Times New Roman"/>
                <a:cs typeface="Times New Roman"/>
              </a:rPr>
              <a:t>объединений;</a:t>
            </a:r>
          </a:p>
          <a:p>
            <a:pPr marL="12700">
              <a:lnSpc>
                <a:spcPct val="100000"/>
              </a:lnSpc>
              <a:buChar char="-"/>
              <a:tabLst>
                <a:tab pos="176530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анализ </a:t>
            </a:r>
            <a:r>
              <a:rPr lang="ru-RU" sz="2400" spc="-20" dirty="0" smtClean="0">
                <a:latin typeface="Times New Roman"/>
                <a:cs typeface="Times New Roman"/>
              </a:rPr>
              <a:t>детской</a:t>
            </a:r>
            <a:r>
              <a:rPr lang="ru-RU" sz="2400" spc="10" dirty="0" smtClean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заболеваемости;</a:t>
            </a:r>
          </a:p>
          <a:p>
            <a:pPr marL="12700">
              <a:lnSpc>
                <a:spcPct val="100000"/>
              </a:lnSpc>
              <a:buChar char="-"/>
              <a:tabLst>
                <a:tab pos="176530" algn="l"/>
              </a:tabLst>
            </a:pPr>
            <a:r>
              <a:rPr lang="ru-RU" sz="2400" spc="-10" dirty="0" smtClean="0">
                <a:latin typeface="Times New Roman"/>
                <a:cs typeface="Times New Roman"/>
              </a:rPr>
              <a:t>проведение </a:t>
            </a:r>
            <a:r>
              <a:rPr lang="ru-RU" sz="2400" spc="-5" dirty="0" smtClean="0">
                <a:latin typeface="Times New Roman"/>
                <a:cs typeface="Times New Roman"/>
              </a:rPr>
              <a:t>дней </a:t>
            </a:r>
            <a:r>
              <a:rPr lang="ru-RU" sz="2400" spc="-10" dirty="0" smtClean="0">
                <a:latin typeface="Times New Roman"/>
                <a:cs typeface="Times New Roman"/>
              </a:rPr>
              <a:t>здоровья;</a:t>
            </a:r>
          </a:p>
          <a:p>
            <a:pPr marL="278130" indent="-265430">
              <a:lnSpc>
                <a:spcPct val="100000"/>
              </a:lnSpc>
              <a:spcBef>
                <a:spcPts val="5"/>
              </a:spcBef>
              <a:buChar char="-"/>
              <a:tabLst>
                <a:tab pos="277495" algn="l"/>
                <a:tab pos="278765" algn="l"/>
                <a:tab pos="1400810" algn="l"/>
                <a:tab pos="2945130" algn="l"/>
                <a:tab pos="4754245" algn="l"/>
                <a:tab pos="6045835" algn="l"/>
                <a:tab pos="6487795" algn="l"/>
                <a:tab pos="7176770" algn="l"/>
              </a:tabLst>
            </a:pPr>
            <a:r>
              <a:rPr lang="ru-RU" sz="2400" spc="-5" dirty="0" smtClean="0">
                <a:latin typeface="Times New Roman"/>
                <a:cs typeface="Times New Roman"/>
              </a:rPr>
              <a:t>уровень	</a:t>
            </a:r>
            <a:r>
              <a:rPr lang="ru-RU" sz="2400" spc="-10" dirty="0" smtClean="0">
                <a:latin typeface="Times New Roman"/>
                <a:cs typeface="Times New Roman"/>
              </a:rPr>
              <a:t>проведения	</a:t>
            </a:r>
            <a:r>
              <a:rPr lang="ru-RU" sz="2400" spc="-5" dirty="0" smtClean="0">
                <a:latin typeface="Times New Roman"/>
                <a:cs typeface="Times New Roman"/>
              </a:rPr>
              <a:t>родительский	собраний	</a:t>
            </a:r>
            <a:r>
              <a:rPr lang="ru-RU" sz="2400" spc="-15" dirty="0" smtClean="0">
                <a:latin typeface="Times New Roman"/>
                <a:cs typeface="Times New Roman"/>
              </a:rPr>
              <a:t>во	</a:t>
            </a:r>
            <a:r>
              <a:rPr lang="ru-RU" sz="2400" spc="-10" dirty="0" smtClean="0">
                <a:latin typeface="Times New Roman"/>
                <a:cs typeface="Times New Roman"/>
              </a:rPr>
              <a:t>всех	</a:t>
            </a:r>
            <a:r>
              <a:rPr lang="ru-RU" sz="2400" spc="-5" dirty="0" smtClean="0">
                <a:latin typeface="Times New Roman"/>
                <a:cs typeface="Times New Roman"/>
              </a:rPr>
              <a:t>возрастных группах;</a:t>
            </a:r>
          </a:p>
          <a:p>
            <a:pPr marL="12700" marR="5080">
              <a:lnSpc>
                <a:spcPct val="100000"/>
              </a:lnSpc>
              <a:buChar char="-"/>
              <a:tabLst>
                <a:tab pos="280670" algn="l"/>
                <a:tab pos="281305" algn="l"/>
                <a:tab pos="1896745" algn="l"/>
                <a:tab pos="2677160" algn="l"/>
                <a:tab pos="3245485" algn="l"/>
                <a:tab pos="3656965" algn="l"/>
                <a:tab pos="4748530" algn="l"/>
                <a:tab pos="5306695" algn="l"/>
                <a:tab pos="6594475" algn="l"/>
              </a:tabLst>
            </a:pPr>
            <a:r>
              <a:rPr lang="ru-RU" sz="2400" spc="-10" dirty="0" smtClean="0">
                <a:latin typeface="Times New Roman"/>
                <a:cs typeface="Times New Roman"/>
              </a:rPr>
              <a:t>выполнение	</a:t>
            </a:r>
            <a:r>
              <a:rPr lang="ru-RU" sz="2400" spc="-5" dirty="0" smtClean="0">
                <a:latin typeface="Times New Roman"/>
                <a:cs typeface="Times New Roman"/>
              </a:rPr>
              <a:t>ООП	</a:t>
            </a:r>
            <a:r>
              <a:rPr lang="ru-RU" sz="2400" dirty="0" smtClean="0">
                <a:latin typeface="Times New Roman"/>
                <a:cs typeface="Times New Roman"/>
              </a:rPr>
              <a:t>ДО	за	</a:t>
            </a:r>
            <a:r>
              <a:rPr lang="ru-RU" sz="2400" spc="-5" dirty="0" smtClean="0">
                <a:latin typeface="Times New Roman"/>
                <a:cs typeface="Times New Roman"/>
              </a:rPr>
              <a:t>квартал	</a:t>
            </a:r>
            <a:r>
              <a:rPr lang="ru-RU" sz="2400" spc="-10" dirty="0" smtClean="0">
                <a:latin typeface="Times New Roman"/>
                <a:cs typeface="Times New Roman"/>
              </a:rPr>
              <a:t>(по	</a:t>
            </a:r>
            <a:r>
              <a:rPr lang="ru-RU" sz="2400" spc="-5" dirty="0" smtClean="0">
                <a:latin typeface="Times New Roman"/>
                <a:cs typeface="Times New Roman"/>
              </a:rPr>
              <a:t>решению	</a:t>
            </a:r>
            <a:r>
              <a:rPr lang="ru-RU" sz="2400" spc="-20" dirty="0" smtClean="0">
                <a:latin typeface="Times New Roman"/>
                <a:cs typeface="Times New Roman"/>
              </a:rPr>
              <a:t>педагогического  </a:t>
            </a:r>
            <a:r>
              <a:rPr lang="ru-RU" sz="2400" spc="-25" dirty="0" smtClean="0">
                <a:latin typeface="Times New Roman"/>
                <a:cs typeface="Times New Roman"/>
              </a:rPr>
              <a:t>коллектива);</a:t>
            </a:r>
          </a:p>
          <a:p>
            <a:pPr marL="12700" marR="8255">
              <a:lnSpc>
                <a:spcPct val="100000"/>
              </a:lnSpc>
              <a:buChar char="-"/>
              <a:tabLst>
                <a:tab pos="520065" algn="l"/>
                <a:tab pos="520700" algn="l"/>
                <a:tab pos="2373630" algn="l"/>
                <a:tab pos="4568190" algn="l"/>
                <a:tab pos="6667500" algn="l"/>
                <a:tab pos="8394700" algn="l"/>
              </a:tabLst>
            </a:pPr>
            <a:r>
              <a:rPr lang="ru-RU" sz="2400" spc="-10" dirty="0" smtClean="0">
                <a:latin typeface="Times New Roman"/>
                <a:cs typeface="Times New Roman"/>
              </a:rPr>
              <a:t>вып</a:t>
            </a:r>
            <a:r>
              <a:rPr lang="ru-RU" sz="2400" spc="-20" dirty="0" smtClean="0">
                <a:latin typeface="Times New Roman"/>
                <a:cs typeface="Times New Roman"/>
              </a:rPr>
              <a:t>о</a:t>
            </a:r>
            <a:r>
              <a:rPr lang="ru-RU" sz="2400" spc="-10" dirty="0" smtClean="0">
                <a:latin typeface="Times New Roman"/>
                <a:cs typeface="Times New Roman"/>
              </a:rPr>
              <a:t>лнен</a:t>
            </a:r>
            <a:r>
              <a:rPr lang="ru-RU" sz="2400" dirty="0" smtClean="0">
                <a:latin typeface="Times New Roman"/>
                <a:cs typeface="Times New Roman"/>
              </a:rPr>
              <a:t>и</a:t>
            </a:r>
            <a:r>
              <a:rPr lang="ru-RU" sz="2400" spc="-5" dirty="0" smtClean="0">
                <a:latin typeface="Times New Roman"/>
                <a:cs typeface="Times New Roman"/>
              </a:rPr>
              <a:t>е</a:t>
            </a:r>
            <a:r>
              <a:rPr lang="ru-RU" sz="2400" dirty="0" smtClean="0">
                <a:latin typeface="Times New Roman"/>
                <a:cs typeface="Times New Roman"/>
              </a:rPr>
              <a:t>	</a:t>
            </a:r>
            <a:r>
              <a:rPr lang="ru-RU" sz="2400" spc="-20" dirty="0" smtClean="0">
                <a:latin typeface="Times New Roman"/>
                <a:cs typeface="Times New Roman"/>
              </a:rPr>
              <a:t>в</a:t>
            </a:r>
            <a:r>
              <a:rPr lang="ru-RU" sz="2400" spc="55" dirty="0" smtClean="0">
                <a:latin typeface="Times New Roman"/>
                <a:cs typeface="Times New Roman"/>
              </a:rPr>
              <a:t>о</a:t>
            </a:r>
            <a:r>
              <a:rPr lang="ru-RU" sz="2400" spc="-5" dirty="0" smtClean="0">
                <a:latin typeface="Times New Roman"/>
                <a:cs typeface="Times New Roman"/>
              </a:rPr>
              <a:t>спи</a:t>
            </a:r>
            <a:r>
              <a:rPr lang="ru-RU" sz="2400" spc="10" dirty="0" smtClean="0">
                <a:latin typeface="Times New Roman"/>
                <a:cs typeface="Times New Roman"/>
              </a:rPr>
              <a:t>т</a:t>
            </a:r>
            <a:r>
              <a:rPr lang="ru-RU" sz="2400" spc="-70" dirty="0" smtClean="0">
                <a:latin typeface="Times New Roman"/>
                <a:cs typeface="Times New Roman"/>
              </a:rPr>
              <a:t>а</a:t>
            </a:r>
            <a:r>
              <a:rPr lang="ru-RU" sz="2400" spc="-10" dirty="0" smtClean="0">
                <a:latin typeface="Times New Roman"/>
                <a:cs typeface="Times New Roman"/>
              </a:rPr>
              <a:t>т</a:t>
            </a:r>
            <a:r>
              <a:rPr lang="ru-RU" sz="2400" dirty="0" smtClean="0">
                <a:latin typeface="Times New Roman"/>
                <a:cs typeface="Times New Roman"/>
              </a:rPr>
              <a:t>е</a:t>
            </a:r>
            <a:r>
              <a:rPr lang="ru-RU" sz="2400" spc="-10" dirty="0" smtClean="0">
                <a:latin typeface="Times New Roman"/>
                <a:cs typeface="Times New Roman"/>
              </a:rPr>
              <a:t>лям</a:t>
            </a:r>
            <a:r>
              <a:rPr lang="ru-RU" sz="2400" spc="-5" dirty="0" smtClean="0">
                <a:latin typeface="Times New Roman"/>
                <a:cs typeface="Times New Roman"/>
              </a:rPr>
              <a:t>и</a:t>
            </a:r>
            <a:r>
              <a:rPr lang="ru-RU" sz="2400" dirty="0" smtClean="0">
                <a:latin typeface="Times New Roman"/>
                <a:cs typeface="Times New Roman"/>
              </a:rPr>
              <a:t>	р</a:t>
            </a:r>
            <a:r>
              <a:rPr lang="ru-RU" sz="2400" spc="-5" dirty="0" smtClean="0">
                <a:latin typeface="Times New Roman"/>
                <a:cs typeface="Times New Roman"/>
              </a:rPr>
              <a:t>е</a:t>
            </a:r>
            <a:r>
              <a:rPr lang="ru-RU" sz="2400" spc="-114" dirty="0" smtClean="0">
                <a:latin typeface="Times New Roman"/>
                <a:cs typeface="Times New Roman"/>
              </a:rPr>
              <a:t>к</a:t>
            </a:r>
            <a:r>
              <a:rPr lang="ru-RU" sz="2400" spc="-35" dirty="0" smtClean="0">
                <a:latin typeface="Times New Roman"/>
                <a:cs typeface="Times New Roman"/>
              </a:rPr>
              <a:t>о</a:t>
            </a:r>
            <a:r>
              <a:rPr lang="ru-RU" sz="2400" spc="-5" dirty="0" smtClean="0">
                <a:latin typeface="Times New Roman"/>
                <a:cs typeface="Times New Roman"/>
              </a:rPr>
              <a:t>мендаций</a:t>
            </a:r>
            <a:r>
              <a:rPr lang="ru-RU" sz="2400" dirty="0" smtClean="0">
                <a:latin typeface="Times New Roman"/>
                <a:cs typeface="Times New Roman"/>
              </a:rPr>
              <a:t>	</a:t>
            </a:r>
            <a:r>
              <a:rPr lang="ru-RU" sz="2400" spc="-70" dirty="0" smtClean="0">
                <a:latin typeface="Times New Roman"/>
                <a:cs typeface="Times New Roman"/>
              </a:rPr>
              <a:t>а</a:t>
            </a:r>
            <a:r>
              <a:rPr lang="ru-RU" sz="2400" spc="-10" dirty="0" smtClean="0">
                <a:latin typeface="Times New Roman"/>
                <a:cs typeface="Times New Roman"/>
              </a:rPr>
              <a:t>тт</a:t>
            </a:r>
            <a:r>
              <a:rPr lang="ru-RU" sz="2400" spc="50" dirty="0" smtClean="0">
                <a:latin typeface="Times New Roman"/>
                <a:cs typeface="Times New Roman"/>
              </a:rPr>
              <a:t>е</a:t>
            </a:r>
            <a:r>
              <a:rPr lang="ru-RU" sz="2400" spc="-5" dirty="0" smtClean="0">
                <a:latin typeface="Times New Roman"/>
                <a:cs typeface="Times New Roman"/>
              </a:rPr>
              <a:t>с</a:t>
            </a:r>
            <a:r>
              <a:rPr lang="ru-RU" sz="2400" spc="10" dirty="0" smtClean="0">
                <a:latin typeface="Times New Roman"/>
                <a:cs typeface="Times New Roman"/>
              </a:rPr>
              <a:t>т</a:t>
            </a:r>
            <a:r>
              <a:rPr lang="ru-RU" sz="2400" dirty="0" smtClean="0">
                <a:latin typeface="Times New Roman"/>
                <a:cs typeface="Times New Roman"/>
              </a:rPr>
              <a:t>а</a:t>
            </a:r>
            <a:r>
              <a:rPr lang="ru-RU" sz="2400" spc="-10" dirty="0" smtClean="0">
                <a:latin typeface="Times New Roman"/>
                <a:cs typeface="Times New Roman"/>
              </a:rPr>
              <a:t>ц</a:t>
            </a:r>
            <a:r>
              <a:rPr lang="ru-RU" sz="2400" spc="-5" dirty="0" smtClean="0">
                <a:latin typeface="Times New Roman"/>
                <a:cs typeface="Times New Roman"/>
              </a:rPr>
              <a:t>ии</a:t>
            </a:r>
            <a:r>
              <a:rPr lang="ru-RU" sz="2400" dirty="0" smtClean="0">
                <a:latin typeface="Times New Roman"/>
                <a:cs typeface="Times New Roman"/>
              </a:rPr>
              <a:t>	</a:t>
            </a:r>
            <a:r>
              <a:rPr lang="ru-RU" sz="2400" spc="-5" dirty="0" smtClean="0">
                <a:latin typeface="Times New Roman"/>
                <a:cs typeface="Times New Roman"/>
              </a:rPr>
              <a:t>и  самообразования.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861441"/>
            <a:ext cx="4575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98014" algn="l"/>
                <a:tab pos="2307590" algn="l"/>
              </a:tabLst>
            </a:pPr>
            <a:r>
              <a:rPr sz="2800" spc="-15" dirty="0">
                <a:solidFill>
                  <a:srgbClr val="000000"/>
                </a:solidFill>
              </a:rPr>
              <a:t>Контроль	</a:t>
            </a:r>
            <a:r>
              <a:rPr sz="2800" spc="-5" dirty="0">
                <a:solidFill>
                  <a:srgbClr val="000000"/>
                </a:solidFill>
              </a:rPr>
              <a:t>в	</a:t>
            </a:r>
            <a:r>
              <a:rPr sz="2800" spc="-20" dirty="0">
                <a:solidFill>
                  <a:srgbClr val="000000"/>
                </a:solidFill>
              </a:rPr>
              <a:t>дошкольном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481320" y="861441"/>
            <a:ext cx="3186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Arial"/>
                <a:cs typeface="Arial"/>
              </a:rPr>
              <a:t>образовательном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1409" y="1288161"/>
            <a:ext cx="2190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6135" algn="l"/>
              </a:tabLst>
            </a:pPr>
            <a:r>
              <a:rPr sz="2800" spc="-65" dirty="0">
                <a:latin typeface="Arial"/>
                <a:cs typeface="Arial"/>
              </a:rPr>
              <a:t>э</a:t>
            </a:r>
            <a:r>
              <a:rPr sz="2800" spc="-40" dirty="0">
                <a:latin typeface="Arial"/>
                <a:cs typeface="Arial"/>
              </a:rPr>
              <a:t>т</a:t>
            </a:r>
            <a:r>
              <a:rPr sz="2800" spc="-5" dirty="0">
                <a:latin typeface="Arial"/>
                <a:cs typeface="Arial"/>
              </a:rPr>
              <a:t>о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си</a:t>
            </a:r>
            <a:r>
              <a:rPr sz="2800" dirty="0">
                <a:latin typeface="Arial"/>
                <a:cs typeface="Arial"/>
              </a:rPr>
              <a:t>с</a:t>
            </a:r>
            <a:r>
              <a:rPr sz="2800" spc="-40" dirty="0">
                <a:latin typeface="Arial"/>
                <a:cs typeface="Arial"/>
              </a:rPr>
              <a:t>т</a:t>
            </a:r>
            <a:r>
              <a:rPr sz="2800" spc="-10" dirty="0">
                <a:latin typeface="Arial"/>
                <a:cs typeface="Arial"/>
              </a:rPr>
              <a:t>ема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1288161"/>
            <a:ext cx="28536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722245" algn="l"/>
              </a:tabLst>
            </a:pPr>
            <a:r>
              <a:rPr sz="2800" b="1" spc="-10" dirty="0">
                <a:latin typeface="Arial"/>
                <a:cs typeface="Arial"/>
              </a:rPr>
              <a:t>учр</a:t>
            </a:r>
            <a:r>
              <a:rPr sz="2800" b="1" spc="-30" dirty="0">
                <a:latin typeface="Arial"/>
                <a:cs typeface="Arial"/>
              </a:rPr>
              <a:t>е</a:t>
            </a:r>
            <a:r>
              <a:rPr sz="2800" b="1" spc="-5" dirty="0">
                <a:latin typeface="Arial"/>
                <a:cs typeface="Arial"/>
              </a:rPr>
              <a:t>жд</a:t>
            </a:r>
            <a:r>
              <a:rPr sz="2800" b="1" spc="0" dirty="0">
                <a:latin typeface="Arial"/>
                <a:cs typeface="Arial"/>
              </a:rPr>
              <a:t>е</a:t>
            </a:r>
            <a:r>
              <a:rPr sz="2800" b="1" spc="-10" dirty="0">
                <a:latin typeface="Arial"/>
                <a:cs typeface="Arial"/>
              </a:rPr>
              <a:t>ни</a:t>
            </a:r>
            <a:r>
              <a:rPr sz="2800" b="1" spc="-5" dirty="0">
                <a:latin typeface="Arial"/>
                <a:cs typeface="Arial"/>
              </a:rPr>
              <a:t>и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-  </a:t>
            </a:r>
            <a:r>
              <a:rPr sz="2800" spc="-10" dirty="0">
                <a:latin typeface="Arial"/>
                <a:cs typeface="Arial"/>
              </a:rPr>
              <a:t>проверки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5897" y="1714880"/>
            <a:ext cx="2211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Arial"/>
                <a:cs typeface="Arial"/>
              </a:rPr>
              <a:t>соответствия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217" y="2141677"/>
            <a:ext cx="30067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Arial"/>
                <a:cs typeface="Arial"/>
              </a:rPr>
              <a:t>образовательного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682" y="2141677"/>
            <a:ext cx="1564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процесса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9396" y="1288161"/>
            <a:ext cx="258064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860" algn="r">
              <a:lnSpc>
                <a:spcPct val="100000"/>
              </a:lnSpc>
              <a:spcBef>
                <a:spcPts val="95"/>
              </a:spcBef>
              <a:tabLst>
                <a:tab pos="1823085" algn="l"/>
                <a:tab pos="2368550" algn="l"/>
              </a:tabLst>
            </a:pPr>
            <a:r>
              <a:rPr sz="2800" spc="0" dirty="0">
                <a:latin typeface="Arial"/>
                <a:cs typeface="Arial"/>
              </a:rPr>
              <a:t>н</a:t>
            </a:r>
            <a:r>
              <a:rPr sz="2800" spc="-10" dirty="0">
                <a:latin typeface="Arial"/>
                <a:cs typeface="Arial"/>
              </a:rPr>
              <a:t>а</a:t>
            </a:r>
            <a:r>
              <a:rPr sz="2800" spc="-130" dirty="0">
                <a:latin typeface="Arial"/>
                <a:cs typeface="Arial"/>
              </a:rPr>
              <a:t>б</a:t>
            </a:r>
            <a:r>
              <a:rPr sz="2800" spc="-10" dirty="0">
                <a:latin typeface="Arial"/>
                <a:cs typeface="Arial"/>
              </a:rPr>
              <a:t>л</a:t>
            </a:r>
            <a:r>
              <a:rPr sz="2800" spc="-65" dirty="0">
                <a:latin typeface="Arial"/>
                <a:cs typeface="Arial"/>
              </a:rPr>
              <a:t>ю</a:t>
            </a:r>
            <a:r>
              <a:rPr sz="2800" spc="-10" dirty="0">
                <a:latin typeface="Arial"/>
                <a:cs typeface="Arial"/>
              </a:rPr>
              <a:t>де</a:t>
            </a:r>
            <a:r>
              <a:rPr sz="2800" spc="10" dirty="0">
                <a:latin typeface="Arial"/>
                <a:cs typeface="Arial"/>
              </a:rPr>
              <a:t>н</a:t>
            </a:r>
            <a:r>
              <a:rPr sz="2800" spc="-5" dirty="0">
                <a:latin typeface="Arial"/>
                <a:cs typeface="Arial"/>
              </a:rPr>
              <a:t>ий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и  </a:t>
            </a:r>
            <a:r>
              <a:rPr sz="2800" spc="-40" dirty="0">
                <a:latin typeface="Arial"/>
                <a:cs typeface="Arial"/>
              </a:rPr>
              <a:t>в</a:t>
            </a:r>
            <a:r>
              <a:rPr sz="2800" spc="-10" dirty="0">
                <a:latin typeface="Arial"/>
                <a:cs typeface="Arial"/>
              </a:rPr>
              <a:t>о</a:t>
            </a:r>
            <a:r>
              <a:rPr sz="2800" dirty="0">
                <a:latin typeface="Arial"/>
                <a:cs typeface="Arial"/>
              </a:rPr>
              <a:t>с</a:t>
            </a:r>
            <a:r>
              <a:rPr sz="2800" spc="-5" dirty="0">
                <a:latin typeface="Arial"/>
                <a:cs typeface="Arial"/>
              </a:rPr>
              <a:t>пи</a:t>
            </a:r>
            <a:r>
              <a:rPr sz="2800" spc="-45" dirty="0">
                <a:latin typeface="Arial"/>
                <a:cs typeface="Arial"/>
              </a:rPr>
              <a:t>т</a:t>
            </a:r>
            <a:r>
              <a:rPr sz="2800" spc="-65" dirty="0">
                <a:latin typeface="Arial"/>
                <a:cs typeface="Arial"/>
              </a:rPr>
              <a:t>а</a:t>
            </a:r>
            <a:r>
              <a:rPr sz="2800" spc="-25" dirty="0">
                <a:latin typeface="Arial"/>
                <a:cs typeface="Arial"/>
              </a:rPr>
              <a:t>т</a:t>
            </a:r>
            <a:r>
              <a:rPr sz="2800" spc="-95" dirty="0">
                <a:latin typeface="Arial"/>
                <a:cs typeface="Arial"/>
              </a:rPr>
              <a:t>е</a:t>
            </a:r>
            <a:r>
              <a:rPr sz="2800" dirty="0">
                <a:latin typeface="Arial"/>
                <a:cs typeface="Arial"/>
              </a:rPr>
              <a:t>л</a:t>
            </a:r>
            <a:r>
              <a:rPr sz="2800" spc="-5" dirty="0">
                <a:latin typeface="Arial"/>
                <a:cs typeface="Arial"/>
              </a:rPr>
              <a:t>ьн</a:t>
            </a:r>
            <a:r>
              <a:rPr sz="2800" spc="0" dirty="0">
                <a:latin typeface="Arial"/>
                <a:cs typeface="Arial"/>
              </a:rPr>
              <a:t>о</a:t>
            </a:r>
            <a:r>
              <a:rPr sz="2800" spc="-5" dirty="0">
                <a:latin typeface="Arial"/>
                <a:cs typeface="Arial"/>
              </a:rPr>
              <a:t>-  </a:t>
            </a:r>
            <a:r>
              <a:rPr sz="2800" spc="-50" dirty="0">
                <a:latin typeface="Arial"/>
                <a:cs typeface="Arial"/>
              </a:rPr>
              <a:t>ц</a:t>
            </a:r>
            <a:r>
              <a:rPr sz="2800" spc="-100" dirty="0">
                <a:latin typeface="Arial"/>
                <a:cs typeface="Arial"/>
              </a:rPr>
              <a:t>е</a:t>
            </a:r>
            <a:r>
              <a:rPr sz="2800" dirty="0">
                <a:latin typeface="Arial"/>
                <a:cs typeface="Arial"/>
              </a:rPr>
              <a:t>л</a:t>
            </a:r>
            <a:r>
              <a:rPr sz="2800" spc="-5" dirty="0">
                <a:latin typeface="Arial"/>
                <a:cs typeface="Arial"/>
              </a:rPr>
              <a:t>ям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3120" y="2568701"/>
            <a:ext cx="157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основной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5850" y="2568701"/>
            <a:ext cx="3771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smtClean="0">
                <a:latin typeface="Arial"/>
                <a:cs typeface="Arial"/>
              </a:rPr>
              <a:t>образовательной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217" y="2568701"/>
            <a:ext cx="188531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задачам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программы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39465" y="2995422"/>
            <a:ext cx="5331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6260" algn="l"/>
              </a:tabLst>
            </a:pPr>
            <a:r>
              <a:rPr sz="2800" spc="-15" dirty="0">
                <a:latin typeface="Arial"/>
                <a:cs typeface="Arial"/>
              </a:rPr>
              <a:t>дошкольного	образования.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217" y="3422141"/>
            <a:ext cx="8122920" cy="2989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Контрольная функция </a:t>
            </a:r>
            <a:r>
              <a:rPr sz="2800" spc="-30" dirty="0">
                <a:latin typeface="Arial"/>
                <a:cs typeface="Arial"/>
              </a:rPr>
              <a:t>является </a:t>
            </a:r>
            <a:r>
              <a:rPr sz="2800" spc="-10" dirty="0">
                <a:latin typeface="Arial"/>
                <a:cs typeface="Arial"/>
              </a:rPr>
              <a:t>неотъемлемой  </a:t>
            </a:r>
            <a:r>
              <a:rPr sz="2800" spc="-5" dirty="0">
                <a:latin typeface="Arial"/>
                <a:cs typeface="Arial"/>
              </a:rPr>
              <a:t>частью управленческой </a:t>
            </a:r>
            <a:r>
              <a:rPr sz="2800" spc="-15" dirty="0">
                <a:latin typeface="Arial"/>
                <a:cs typeface="Arial"/>
              </a:rPr>
              <a:t>деятельности.  </a:t>
            </a:r>
            <a:r>
              <a:rPr sz="2800" spc="-5" dirty="0">
                <a:latin typeface="Arial"/>
                <a:cs typeface="Arial"/>
              </a:rPr>
              <a:t>Информация, </a:t>
            </a:r>
            <a:r>
              <a:rPr sz="2800" spc="-10" dirty="0">
                <a:latin typeface="Arial"/>
                <a:cs typeface="Arial"/>
              </a:rPr>
              <a:t>полученная </a:t>
            </a:r>
            <a:r>
              <a:rPr sz="2800" spc="-5" dirty="0">
                <a:latin typeface="Arial"/>
                <a:cs typeface="Arial"/>
              </a:rPr>
              <a:t>в </a:t>
            </a:r>
            <a:r>
              <a:rPr sz="2800" spc="-30" dirty="0">
                <a:latin typeface="Arial"/>
                <a:cs typeface="Arial"/>
              </a:rPr>
              <a:t>ходе </a:t>
            </a:r>
            <a:r>
              <a:rPr sz="2800" spc="-10" dirty="0">
                <a:latin typeface="Arial"/>
                <a:cs typeface="Arial"/>
              </a:rPr>
              <a:t>контроля </a:t>
            </a:r>
            <a:r>
              <a:rPr sz="2800" spc="-5" dirty="0">
                <a:latin typeface="Arial"/>
                <a:cs typeface="Arial"/>
              </a:rPr>
              <a:t>с  </a:t>
            </a:r>
            <a:r>
              <a:rPr sz="2800" spc="-10" dirty="0">
                <a:latin typeface="Arial"/>
                <a:cs typeface="Arial"/>
              </a:rPr>
              <a:t>последующим </a:t>
            </a:r>
            <a:r>
              <a:rPr sz="2800" spc="-25" dirty="0">
                <a:latin typeface="Arial"/>
                <a:cs typeface="Arial"/>
              </a:rPr>
              <a:t>его </a:t>
            </a:r>
            <a:r>
              <a:rPr sz="2800" spc="-10" dirty="0">
                <a:latin typeface="Arial"/>
                <a:cs typeface="Arial"/>
              </a:rPr>
              <a:t>анализом, </a:t>
            </a:r>
            <a:r>
              <a:rPr sz="2800" spc="-30" dirty="0">
                <a:latin typeface="Arial"/>
                <a:cs typeface="Arial"/>
              </a:rPr>
              <a:t>является </a:t>
            </a:r>
            <a:r>
              <a:rPr sz="2800" spc="-15" dirty="0">
                <a:latin typeface="Arial"/>
                <a:cs typeface="Arial"/>
              </a:rPr>
              <a:t>основой  </a:t>
            </a:r>
            <a:r>
              <a:rPr sz="2800" spc="-5" dirty="0">
                <a:latin typeface="Arial"/>
                <a:cs typeface="Arial"/>
              </a:rPr>
              <a:t>для принятия </a:t>
            </a:r>
            <a:r>
              <a:rPr sz="2800" spc="-10" dirty="0">
                <a:latin typeface="Arial"/>
                <a:cs typeface="Arial"/>
              </a:rPr>
              <a:t>управленческих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решений.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Оперативный 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610600" cy="5355312"/>
          </a:xfrm>
        </p:spPr>
        <p:txBody>
          <a:bodyPr/>
          <a:lstStyle/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2. Вопросы, </a:t>
            </a:r>
            <a:r>
              <a:rPr lang="ru-RU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требующие контроля не </a:t>
            </a:r>
            <a:r>
              <a:rPr lang="ru-RU" b="1" spc="-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реже </a:t>
            </a:r>
            <a:r>
              <a:rPr lang="ru-RU" b="1" spc="-1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одного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раза в</a:t>
            </a:r>
            <a:r>
              <a:rPr lang="ru-RU" b="1" spc="-15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месяц.</a:t>
            </a:r>
            <a:endParaRPr lang="ru-RU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dirty="0" smtClean="0">
                <a:latin typeface="Times New Roman"/>
                <a:cs typeface="Times New Roman"/>
              </a:rPr>
              <a:t>анализ</a:t>
            </a:r>
            <a:r>
              <a:rPr lang="ru-RU" sz="2200" b="1" spc="-10" dirty="0" smtClean="0">
                <a:latin typeface="Times New Roman"/>
                <a:cs typeface="Times New Roman"/>
              </a:rPr>
              <a:t> </a:t>
            </a:r>
            <a:r>
              <a:rPr lang="ru-RU" sz="2200" b="1" spc="-5" dirty="0" smtClean="0">
                <a:latin typeface="Times New Roman"/>
                <a:cs typeface="Times New Roman"/>
              </a:rPr>
              <a:t>заболеваемости;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выполнение </a:t>
            </a:r>
            <a:r>
              <a:rPr lang="ru-RU" sz="2200" b="1" spc="-10" dirty="0" smtClean="0">
                <a:latin typeface="Times New Roman"/>
                <a:cs typeface="Times New Roman"/>
              </a:rPr>
              <a:t>натуральных норм </a:t>
            </a:r>
            <a:r>
              <a:rPr lang="ru-RU" sz="2200" b="1" dirty="0" smtClean="0">
                <a:latin typeface="Times New Roman"/>
                <a:cs typeface="Times New Roman"/>
              </a:rPr>
              <a:t>питания;</a:t>
            </a: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выполнение плана по</a:t>
            </a:r>
            <a:r>
              <a:rPr lang="ru-RU" sz="2200" b="1" spc="10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err="1" smtClean="0">
                <a:latin typeface="Times New Roman"/>
                <a:cs typeface="Times New Roman"/>
              </a:rPr>
              <a:t>детодням</a:t>
            </a:r>
            <a:r>
              <a:rPr lang="ru-RU" sz="2200" b="1" spc="-10" dirty="0" smtClean="0">
                <a:latin typeface="Times New Roman"/>
                <a:cs typeface="Times New Roman"/>
              </a:rPr>
              <a:t>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проведение </a:t>
            </a:r>
            <a:r>
              <a:rPr lang="ru-RU" sz="2200" b="1" spc="-20" dirty="0" smtClean="0">
                <a:latin typeface="Times New Roman"/>
                <a:cs typeface="Times New Roman"/>
              </a:rPr>
              <a:t>физкультурных </a:t>
            </a:r>
            <a:r>
              <a:rPr lang="ru-RU" sz="2200" b="1" spc="-5" dirty="0" smtClean="0">
                <a:latin typeface="Times New Roman"/>
                <a:cs typeface="Times New Roman"/>
              </a:rPr>
              <a:t>досугов </a:t>
            </a:r>
            <a:r>
              <a:rPr lang="ru-RU" sz="2200" b="1" dirty="0" smtClean="0">
                <a:latin typeface="Times New Roman"/>
                <a:cs typeface="Times New Roman"/>
              </a:rPr>
              <a:t>и</a:t>
            </a:r>
            <a:r>
              <a:rPr lang="ru-RU" sz="2200" b="1" spc="-25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развлечений;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har char="-"/>
              <a:tabLst>
                <a:tab pos="161290" algn="l"/>
              </a:tabLst>
            </a:pPr>
            <a:r>
              <a:rPr lang="ru-RU" sz="2200" b="1" dirty="0" smtClean="0">
                <a:latin typeface="Times New Roman"/>
                <a:cs typeface="Times New Roman"/>
              </a:rPr>
              <a:t>состояние </a:t>
            </a:r>
            <a:r>
              <a:rPr lang="ru-RU" sz="2200" b="1" spc="-5" dirty="0" smtClean="0">
                <a:latin typeface="Times New Roman"/>
                <a:cs typeface="Times New Roman"/>
              </a:rPr>
              <a:t>документации </a:t>
            </a:r>
            <a:r>
              <a:rPr lang="ru-RU" sz="2200" b="1" dirty="0" smtClean="0">
                <a:latin typeface="Times New Roman"/>
                <a:cs typeface="Times New Roman"/>
              </a:rPr>
              <a:t>в</a:t>
            </a:r>
            <a:r>
              <a:rPr lang="ru-RU" sz="2200" b="1" spc="-60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группах;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309880" algn="l"/>
                <a:tab pos="310515" algn="l"/>
                <a:tab pos="1247140" algn="l"/>
                <a:tab pos="2313940" algn="l"/>
                <a:tab pos="3128010" algn="l"/>
                <a:tab pos="3603625" algn="l"/>
                <a:tab pos="5254625" algn="l"/>
              </a:tabLst>
            </a:pPr>
            <a:r>
              <a:rPr lang="ru-RU" sz="2200" b="1" dirty="0" smtClean="0">
                <a:latin typeface="Times New Roman"/>
                <a:cs typeface="Times New Roman"/>
              </a:rPr>
              <a:t>ан</a:t>
            </a:r>
            <a:r>
              <a:rPr lang="ru-RU" sz="2200" b="1" spc="5" dirty="0" smtClean="0">
                <a:latin typeface="Times New Roman"/>
                <a:cs typeface="Times New Roman"/>
              </a:rPr>
              <a:t>а</a:t>
            </a:r>
            <a:r>
              <a:rPr lang="ru-RU" sz="2200" b="1" spc="-5" dirty="0" smtClean="0">
                <a:latin typeface="Times New Roman"/>
                <a:cs typeface="Times New Roman"/>
              </a:rPr>
              <a:t>ли</a:t>
            </a:r>
            <a:r>
              <a:rPr lang="ru-RU" sz="2200" b="1" dirty="0" smtClean="0">
                <a:latin typeface="Times New Roman"/>
                <a:cs typeface="Times New Roman"/>
              </a:rPr>
              <a:t>з	д</a:t>
            </a:r>
            <a:r>
              <a:rPr lang="ru-RU" sz="2200" b="1" spc="-10" dirty="0" smtClean="0">
                <a:latin typeface="Times New Roman"/>
                <a:cs typeface="Times New Roman"/>
              </a:rPr>
              <a:t>е</a:t>
            </a:r>
            <a:r>
              <a:rPr lang="ru-RU" sz="2200" b="1" spc="15" dirty="0" smtClean="0">
                <a:latin typeface="Times New Roman"/>
                <a:cs typeface="Times New Roman"/>
              </a:rPr>
              <a:t>т</a:t>
            </a:r>
            <a:r>
              <a:rPr lang="ru-RU" sz="2200" b="1" dirty="0" smtClean="0">
                <a:latin typeface="Times New Roman"/>
                <a:cs typeface="Times New Roman"/>
              </a:rPr>
              <a:t>ских	р</a:t>
            </a:r>
            <a:r>
              <a:rPr lang="ru-RU" sz="2200" b="1" spc="-15" dirty="0" smtClean="0">
                <a:latin typeface="Times New Roman"/>
                <a:cs typeface="Times New Roman"/>
              </a:rPr>
              <a:t>а</a:t>
            </a:r>
            <a:r>
              <a:rPr lang="ru-RU" sz="2200" b="1" spc="-10" dirty="0" smtClean="0">
                <a:latin typeface="Times New Roman"/>
                <a:cs typeface="Times New Roman"/>
              </a:rPr>
              <a:t>б</a:t>
            </a:r>
            <a:r>
              <a:rPr lang="ru-RU" sz="2200" b="1" spc="-20" dirty="0" smtClean="0">
                <a:latin typeface="Times New Roman"/>
                <a:cs typeface="Times New Roman"/>
              </a:rPr>
              <a:t>о</a:t>
            </a:r>
            <a:r>
              <a:rPr lang="ru-RU" sz="2200" b="1" dirty="0" smtClean="0">
                <a:latin typeface="Times New Roman"/>
                <a:cs typeface="Times New Roman"/>
              </a:rPr>
              <a:t>т	</a:t>
            </a:r>
            <a:r>
              <a:rPr lang="ru-RU" sz="2200" b="1" spc="-5" dirty="0" smtClean="0">
                <a:latin typeface="Times New Roman"/>
                <a:cs typeface="Times New Roman"/>
              </a:rPr>
              <a:t>п</a:t>
            </a:r>
            <a:r>
              <a:rPr lang="ru-RU" sz="2200" b="1" dirty="0" smtClean="0">
                <a:latin typeface="Times New Roman"/>
                <a:cs typeface="Times New Roman"/>
              </a:rPr>
              <a:t>о	</a:t>
            </a:r>
            <a:r>
              <a:rPr lang="ru-RU" sz="2200" b="1" spc="-5" dirty="0" smtClean="0">
                <a:latin typeface="Times New Roman"/>
                <a:cs typeface="Times New Roman"/>
              </a:rPr>
              <a:t>н</a:t>
            </a:r>
            <a:r>
              <a:rPr lang="ru-RU" sz="2200" b="1" spc="-30" dirty="0" smtClean="0">
                <a:latin typeface="Times New Roman"/>
                <a:cs typeface="Times New Roman"/>
              </a:rPr>
              <a:t>а</a:t>
            </a:r>
            <a:r>
              <a:rPr lang="ru-RU" sz="2200" b="1" spc="-5" dirty="0" smtClean="0">
                <a:latin typeface="Times New Roman"/>
                <a:cs typeface="Times New Roman"/>
              </a:rPr>
              <a:t>п</a:t>
            </a:r>
            <a:r>
              <a:rPr lang="ru-RU" sz="2200" b="1" dirty="0" smtClean="0">
                <a:latin typeface="Times New Roman"/>
                <a:cs typeface="Times New Roman"/>
              </a:rPr>
              <a:t>ра</a:t>
            </a:r>
            <a:r>
              <a:rPr lang="ru-RU" sz="2200" b="1" spc="-20" dirty="0" smtClean="0">
                <a:latin typeface="Times New Roman"/>
                <a:cs typeface="Times New Roman"/>
              </a:rPr>
              <a:t>в</a:t>
            </a:r>
            <a:r>
              <a:rPr lang="ru-RU" sz="2200" b="1" spc="-15" dirty="0" smtClean="0">
                <a:latin typeface="Times New Roman"/>
                <a:cs typeface="Times New Roman"/>
              </a:rPr>
              <a:t>л</a:t>
            </a:r>
            <a:r>
              <a:rPr lang="ru-RU" sz="2200" b="1" dirty="0" smtClean="0">
                <a:latin typeface="Times New Roman"/>
                <a:cs typeface="Times New Roman"/>
              </a:rPr>
              <a:t>ению	«</a:t>
            </a:r>
            <a:r>
              <a:rPr lang="ru-RU" sz="2200" b="1" spc="-180" dirty="0" smtClean="0">
                <a:latin typeface="Times New Roman"/>
                <a:cs typeface="Times New Roman"/>
              </a:rPr>
              <a:t>Х</a:t>
            </a:r>
            <a:r>
              <a:rPr lang="ru-RU" sz="2200" b="1" spc="-125" dirty="0" smtClean="0">
                <a:latin typeface="Times New Roman"/>
                <a:cs typeface="Times New Roman"/>
              </a:rPr>
              <a:t>у</a:t>
            </a:r>
            <a:r>
              <a:rPr lang="ru-RU" sz="2200" b="1" dirty="0" smtClean="0">
                <a:latin typeface="Times New Roman"/>
                <a:cs typeface="Times New Roman"/>
              </a:rPr>
              <a:t>д</a:t>
            </a:r>
            <a:r>
              <a:rPr lang="ru-RU" sz="2200" b="1" spc="-50" dirty="0" smtClean="0">
                <a:latin typeface="Times New Roman"/>
                <a:cs typeface="Times New Roman"/>
              </a:rPr>
              <a:t>о</a:t>
            </a:r>
            <a:r>
              <a:rPr lang="ru-RU" sz="2200" b="1" spc="-30" dirty="0" smtClean="0">
                <a:latin typeface="Times New Roman"/>
                <a:cs typeface="Times New Roman"/>
              </a:rPr>
              <a:t>ж</a:t>
            </a:r>
            <a:r>
              <a:rPr lang="ru-RU" sz="2200" b="1" spc="40" dirty="0" smtClean="0">
                <a:latin typeface="Times New Roman"/>
                <a:cs typeface="Times New Roman"/>
              </a:rPr>
              <a:t>е</a:t>
            </a:r>
            <a:r>
              <a:rPr lang="ru-RU" sz="2200" b="1" dirty="0" smtClean="0">
                <a:latin typeface="Times New Roman"/>
                <a:cs typeface="Times New Roman"/>
              </a:rPr>
              <a:t>ствен</a:t>
            </a:r>
            <a:r>
              <a:rPr lang="ru-RU" sz="2200" b="1" spc="-5" dirty="0" smtClean="0">
                <a:latin typeface="Times New Roman"/>
                <a:cs typeface="Times New Roman"/>
              </a:rPr>
              <a:t>н</a:t>
            </a:r>
            <a:r>
              <a:rPr lang="ru-RU" sz="2200" b="1" spc="-25" dirty="0" smtClean="0">
                <a:latin typeface="Times New Roman"/>
                <a:cs typeface="Times New Roman"/>
              </a:rPr>
              <a:t>о</a:t>
            </a:r>
            <a:r>
              <a:rPr lang="ru-RU" sz="2200" b="1" dirty="0" smtClean="0">
                <a:latin typeface="Times New Roman"/>
                <a:cs typeface="Times New Roman"/>
              </a:rPr>
              <a:t>-э</a:t>
            </a:r>
            <a:r>
              <a:rPr lang="ru-RU" sz="2200" b="1" spc="-15" dirty="0" smtClean="0">
                <a:latin typeface="Times New Roman"/>
                <a:cs typeface="Times New Roman"/>
              </a:rPr>
              <a:t>с</a:t>
            </a:r>
            <a:r>
              <a:rPr lang="ru-RU" sz="2200" b="1" spc="-5" dirty="0" smtClean="0">
                <a:latin typeface="Times New Roman"/>
                <a:cs typeface="Times New Roman"/>
              </a:rPr>
              <a:t>тети</a:t>
            </a:r>
            <a:r>
              <a:rPr lang="ru-RU" sz="2200" b="1" dirty="0" smtClean="0">
                <a:latin typeface="Times New Roman"/>
                <a:cs typeface="Times New Roman"/>
              </a:rPr>
              <a:t>ч</a:t>
            </a:r>
            <a:r>
              <a:rPr lang="ru-RU" sz="2200" b="1" spc="40" dirty="0" smtClean="0">
                <a:latin typeface="Times New Roman"/>
                <a:cs typeface="Times New Roman"/>
              </a:rPr>
              <a:t>е</a:t>
            </a:r>
            <a:r>
              <a:rPr lang="ru-RU" sz="2200" b="1" dirty="0" smtClean="0">
                <a:latin typeface="Times New Roman"/>
                <a:cs typeface="Times New Roman"/>
              </a:rPr>
              <a:t>с</a:t>
            </a:r>
            <a:r>
              <a:rPr lang="ru-RU" sz="2200" b="1" spc="-95" dirty="0" smtClean="0">
                <a:latin typeface="Times New Roman"/>
                <a:cs typeface="Times New Roman"/>
              </a:rPr>
              <a:t>к</a:t>
            </a:r>
            <a:r>
              <a:rPr lang="ru-RU" sz="2200" b="1" spc="25" dirty="0" smtClean="0">
                <a:latin typeface="Times New Roman"/>
                <a:cs typeface="Times New Roman"/>
              </a:rPr>
              <a:t>о</a:t>
            </a:r>
            <a:r>
              <a:rPr lang="ru-RU" sz="2200" b="1" dirty="0" smtClean="0">
                <a:latin typeface="Times New Roman"/>
                <a:cs typeface="Times New Roman"/>
              </a:rPr>
              <a:t>е  </a:t>
            </a:r>
            <a:r>
              <a:rPr lang="ru-RU" sz="2200" b="1" spc="-5" dirty="0" smtClean="0">
                <a:latin typeface="Times New Roman"/>
                <a:cs typeface="Times New Roman"/>
              </a:rPr>
              <a:t>развитие»;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выполнение </a:t>
            </a:r>
            <a:r>
              <a:rPr lang="ru-RU" sz="2200" b="1" dirty="0" smtClean="0">
                <a:latin typeface="Times New Roman"/>
                <a:cs typeface="Times New Roman"/>
              </a:rPr>
              <a:t>решений</a:t>
            </a:r>
            <a:r>
              <a:rPr lang="ru-RU" sz="2200" b="1" spc="-10" dirty="0" smtClean="0">
                <a:latin typeface="Times New Roman"/>
                <a:cs typeface="Times New Roman"/>
              </a:rPr>
              <a:t> </a:t>
            </a:r>
            <a:r>
              <a:rPr lang="ru-RU" sz="2200" b="1" spc="-5" dirty="0" smtClean="0">
                <a:latin typeface="Times New Roman"/>
                <a:cs typeface="Times New Roman"/>
              </a:rPr>
              <a:t>педсовета;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документация </a:t>
            </a:r>
            <a:r>
              <a:rPr lang="ru-RU" sz="2200" b="1" dirty="0" smtClean="0">
                <a:latin typeface="Times New Roman"/>
                <a:cs typeface="Times New Roman"/>
              </a:rPr>
              <a:t>и отчетность </a:t>
            </a:r>
            <a:r>
              <a:rPr lang="ru-RU" sz="2200" b="1" spc="-10" dirty="0" smtClean="0">
                <a:latin typeface="Times New Roman"/>
                <a:cs typeface="Times New Roman"/>
              </a:rPr>
              <a:t>подотчетных</a:t>
            </a:r>
            <a:r>
              <a:rPr lang="ru-RU" sz="2200" b="1" spc="-95" dirty="0" smtClean="0">
                <a:latin typeface="Times New Roman"/>
                <a:cs typeface="Times New Roman"/>
              </a:rPr>
              <a:t> </a:t>
            </a:r>
            <a:r>
              <a:rPr lang="ru-RU" sz="2200" b="1" spc="-5" dirty="0" smtClean="0">
                <a:latin typeface="Times New Roman"/>
                <a:cs typeface="Times New Roman"/>
              </a:rPr>
              <a:t>лиц;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dirty="0" smtClean="0">
                <a:latin typeface="Times New Roman"/>
                <a:cs typeface="Times New Roman"/>
              </a:rPr>
              <a:t>снятие </a:t>
            </a:r>
            <a:r>
              <a:rPr lang="ru-RU" sz="2200" b="1" spc="-10" dirty="0" smtClean="0">
                <a:latin typeface="Times New Roman"/>
                <a:cs typeface="Times New Roman"/>
              </a:rPr>
              <a:t>остатков </a:t>
            </a:r>
            <a:r>
              <a:rPr lang="ru-RU" sz="2200" b="1" spc="-15" dirty="0" smtClean="0">
                <a:latin typeface="Times New Roman"/>
                <a:cs typeface="Times New Roman"/>
              </a:rPr>
              <a:t>продуктов</a:t>
            </a:r>
            <a:r>
              <a:rPr lang="ru-RU" sz="2200" b="1" spc="-60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питания;</a:t>
            </a: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проведение </a:t>
            </a:r>
            <a:r>
              <a:rPr lang="ru-RU" sz="2200" b="1" dirty="0" smtClean="0">
                <a:latin typeface="Times New Roman"/>
                <a:cs typeface="Times New Roman"/>
              </a:rPr>
              <a:t>дней </a:t>
            </a:r>
            <a:r>
              <a:rPr lang="ru-RU" sz="2200" b="1" spc="-10" dirty="0" smtClean="0">
                <a:latin typeface="Times New Roman"/>
                <a:cs typeface="Times New Roman"/>
              </a:rPr>
              <a:t>методической </a:t>
            </a:r>
            <a:r>
              <a:rPr lang="ru-RU" sz="2200" b="1" dirty="0" smtClean="0">
                <a:latin typeface="Times New Roman"/>
                <a:cs typeface="Times New Roman"/>
              </a:rPr>
              <a:t>учебы </a:t>
            </a:r>
            <a:r>
              <a:rPr lang="ru-RU" sz="2200" b="1" spc="-5" dirty="0" smtClean="0">
                <a:latin typeface="Times New Roman"/>
                <a:cs typeface="Times New Roman"/>
              </a:rPr>
              <a:t>педагогических</a:t>
            </a:r>
            <a:r>
              <a:rPr lang="ru-RU" sz="2200" b="1" spc="-95" dirty="0" smtClean="0">
                <a:latin typeface="Times New Roman"/>
                <a:cs typeface="Times New Roman"/>
              </a:rPr>
              <a:t> </a:t>
            </a:r>
            <a:r>
              <a:rPr lang="ru-RU" sz="2200" b="1" spc="-5" dirty="0" smtClean="0">
                <a:latin typeface="Times New Roman"/>
                <a:cs typeface="Times New Roman"/>
              </a:rPr>
              <a:t>кадров;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уровень </a:t>
            </a:r>
            <a:r>
              <a:rPr lang="ru-RU" sz="2200" b="1" spc="-15" dirty="0" smtClean="0">
                <a:latin typeface="Times New Roman"/>
                <a:cs typeface="Times New Roman"/>
              </a:rPr>
              <a:t>педагогического </a:t>
            </a:r>
            <a:r>
              <a:rPr lang="ru-RU" sz="2200" b="1" spc="-5" dirty="0" smtClean="0">
                <a:latin typeface="Times New Roman"/>
                <a:cs typeface="Times New Roman"/>
              </a:rPr>
              <a:t>мастерства </a:t>
            </a:r>
            <a:r>
              <a:rPr lang="ru-RU" sz="2200" b="1" dirty="0" smtClean="0">
                <a:latin typeface="Times New Roman"/>
                <a:cs typeface="Times New Roman"/>
              </a:rPr>
              <a:t>и состояние </a:t>
            </a:r>
            <a:r>
              <a:rPr lang="ru-RU" sz="2200" b="1" spc="-10" dirty="0" smtClean="0">
                <a:latin typeface="Times New Roman"/>
                <a:cs typeface="Times New Roman"/>
              </a:rPr>
              <a:t>образовательного </a:t>
            </a:r>
            <a:r>
              <a:rPr lang="ru-RU" sz="2200" b="1" dirty="0" smtClean="0">
                <a:latin typeface="Times New Roman"/>
                <a:cs typeface="Times New Roman"/>
              </a:rPr>
              <a:t>процесса  у </a:t>
            </a:r>
            <a:r>
              <a:rPr lang="ru-RU" sz="2200" b="1" spc="-5" dirty="0" smtClean="0">
                <a:latin typeface="Times New Roman"/>
                <a:cs typeface="Times New Roman"/>
              </a:rPr>
              <a:t>аттестуемых </a:t>
            </a:r>
            <a:r>
              <a:rPr lang="ru-RU" sz="2200" b="1" dirty="0" smtClean="0">
                <a:latin typeface="Times New Roman"/>
                <a:cs typeface="Times New Roman"/>
              </a:rPr>
              <a:t>воспитателей в </a:t>
            </a:r>
            <a:r>
              <a:rPr lang="ru-RU" sz="2200" b="1" spc="-5" dirty="0" smtClean="0">
                <a:latin typeface="Times New Roman"/>
                <a:cs typeface="Times New Roman"/>
              </a:rPr>
              <a:t>текущем учебном</a:t>
            </a:r>
            <a:r>
              <a:rPr lang="ru-RU" sz="2200" b="1" spc="-100" dirty="0" smtClean="0">
                <a:latin typeface="Times New Roman"/>
                <a:cs typeface="Times New Roman"/>
              </a:rPr>
              <a:t> </a:t>
            </a:r>
            <a:r>
              <a:rPr lang="ru-RU" sz="2200" b="1" spc="-25" dirty="0" smtClean="0">
                <a:latin typeface="Times New Roman"/>
                <a:cs typeface="Times New Roman"/>
              </a:rPr>
              <a:t>году;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61290" algn="l"/>
              </a:tabLst>
            </a:pPr>
            <a:r>
              <a:rPr lang="ru-RU" sz="2200" b="1" spc="-10" dirty="0" smtClean="0">
                <a:latin typeface="Times New Roman"/>
                <a:cs typeface="Times New Roman"/>
              </a:rPr>
              <a:t>подведение </a:t>
            </a:r>
            <a:r>
              <a:rPr lang="ru-RU" sz="2200" b="1" spc="-15" dirty="0" smtClean="0">
                <a:latin typeface="Times New Roman"/>
                <a:cs typeface="Times New Roman"/>
              </a:rPr>
              <a:t>итогов </a:t>
            </a:r>
            <a:r>
              <a:rPr lang="ru-RU" sz="2200" b="1" dirty="0" smtClean="0">
                <a:latin typeface="Times New Roman"/>
                <a:cs typeface="Times New Roman"/>
              </a:rPr>
              <a:t>смотров и</a:t>
            </a:r>
            <a:r>
              <a:rPr lang="ru-RU" sz="2200" b="1" spc="-20" dirty="0" smtClean="0">
                <a:latin typeface="Times New Roman"/>
                <a:cs typeface="Times New Roman"/>
              </a:rPr>
              <a:t> </a:t>
            </a:r>
            <a:r>
              <a:rPr lang="ru-RU" sz="2200" b="1" spc="-15" dirty="0" smtClean="0">
                <a:latin typeface="Times New Roman"/>
                <a:cs typeface="Times New Roman"/>
              </a:rPr>
              <a:t>конкурсов.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800" y="213486"/>
            <a:ext cx="6874509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165" marR="5080" indent="-546100">
              <a:lnSpc>
                <a:spcPct val="100000"/>
              </a:lnSpc>
              <a:spcBef>
                <a:spcPts val="95"/>
              </a:spcBef>
              <a:tabLst>
                <a:tab pos="2954020" algn="l"/>
                <a:tab pos="4027170" algn="l"/>
                <a:tab pos="482155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Циклограмма </a:t>
            </a:r>
            <a:r>
              <a:rPr sz="2200" b="1" spc="-15" dirty="0">
                <a:latin typeface="Times New Roman"/>
                <a:cs typeface="Times New Roman"/>
              </a:rPr>
              <a:t>оперативного </a:t>
            </a:r>
            <a:r>
              <a:rPr sz="2200" b="1" spc="-10" dirty="0">
                <a:latin typeface="Times New Roman"/>
                <a:cs typeface="Times New Roman"/>
              </a:rPr>
              <a:t>контроля </a:t>
            </a:r>
            <a:r>
              <a:rPr sz="2200" b="1" spc="-15" dirty="0">
                <a:latin typeface="Times New Roman"/>
                <a:cs typeface="Times New Roman"/>
              </a:rPr>
              <a:t>работы </a:t>
            </a:r>
            <a:r>
              <a:rPr sz="2200" b="1" spc="-45" dirty="0">
                <a:latin typeface="Times New Roman"/>
                <a:cs typeface="Times New Roman"/>
              </a:rPr>
              <a:t>ГБДОУ  </a:t>
            </a:r>
            <a:r>
              <a:rPr sz="2200" b="1" spc="-5" dirty="0">
                <a:latin typeface="Times New Roman"/>
                <a:cs typeface="Times New Roman"/>
              </a:rPr>
              <a:t>детский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сад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№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200" b="1" spc="-5" dirty="0">
                <a:latin typeface="Times New Roman"/>
                <a:cs typeface="Times New Roman"/>
              </a:rPr>
              <a:t>на</a:t>
            </a:r>
            <a:r>
              <a:rPr sz="2200" b="1" spc="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20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200" b="1" spc="-5" dirty="0">
                <a:latin typeface="Times New Roman"/>
                <a:cs typeface="Times New Roman"/>
              </a:rPr>
              <a:t>-20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200" b="1" spc="-5" dirty="0">
                <a:latin typeface="Times New Roman"/>
                <a:cs typeface="Times New Roman"/>
              </a:rPr>
              <a:t>учебный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45" dirty="0">
                <a:latin typeface="Times New Roman"/>
                <a:cs typeface="Times New Roman"/>
              </a:rPr>
              <a:t>год</a:t>
            </a:r>
            <a:endParaRPr sz="2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0998" y="990603"/>
          <a:ext cx="8122459" cy="5532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6396"/>
                <a:gridCol w="678528"/>
                <a:gridCol w="447008"/>
                <a:gridCol w="461759"/>
                <a:gridCol w="477150"/>
                <a:gridCol w="440595"/>
                <a:gridCol w="448290"/>
                <a:gridCol w="463040"/>
                <a:gridCol w="461117"/>
                <a:gridCol w="446366"/>
                <a:gridCol w="602210"/>
              </a:tblGrid>
              <a:tr h="200072">
                <a:tc>
                  <a:txBody>
                    <a:bodyPr/>
                    <a:lstStyle/>
                    <a:p>
                      <a:pPr marL="1043940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Вопросы</a:t>
                      </a:r>
                      <a:r>
                        <a:rPr sz="1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8255"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Месяцы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0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IX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XI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XII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VI-VIII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Санитарное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Охрана жизни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здоровья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травматизма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Анализ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заболеваемости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Выполнение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режима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прогулки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Культурно-гигиенические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навыки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питании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830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Культурно-гигиенические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навыки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одевании/раздевании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Культурно-гигиенические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навыки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умывании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Режим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проветривания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Проведение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закаливающих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процедур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Проведение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фильтра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Проведение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развлечений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Подготовка воспитателей к</a:t>
                      </a:r>
                      <a:r>
                        <a:rPr sz="10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НОД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6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книжных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</a:t>
                      </a:r>
                      <a:r>
                        <a:rPr sz="10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изодеятельности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природных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 ручного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труда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физкультурных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439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Содержание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музыкальных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уголков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Оборудование для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сюжетно-ролевых</a:t>
                      </a:r>
                      <a:r>
                        <a:rPr sz="10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игр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Оборудование для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театрализованной</a:t>
                      </a:r>
                      <a:r>
                        <a:rPr sz="10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Наличие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дидактических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игр 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задачам</a:t>
                      </a:r>
                      <a:r>
                        <a:rPr sz="10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программы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374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План воспитательно-образовательной работы с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детьми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Наглядная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педагогическая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пропаганда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72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Проведение родительских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собраний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17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+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16" y="529844"/>
            <a:ext cx="7183755" cy="369332"/>
          </a:xfrm>
        </p:spPr>
        <p:txBody>
          <a:bodyPr/>
          <a:lstStyle/>
          <a:p>
            <a:pPr algn="ctr"/>
            <a:r>
              <a:rPr lang="ru-RU" dirty="0" smtClean="0"/>
              <a:t>Фронтальный 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610600" cy="5552802"/>
          </a:xfrm>
        </p:spPr>
        <p:txBody>
          <a:bodyPr/>
          <a:lstStyle/>
          <a:p>
            <a:pPr marL="927100" algn="l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latin typeface="Times New Roman"/>
                <a:cs typeface="Times New Roman"/>
              </a:rPr>
              <a:t>Целью фронтального </a:t>
            </a:r>
            <a:r>
              <a:rPr lang="ru-RU" b="1" spc="-20" dirty="0" smtClean="0">
                <a:latin typeface="Times New Roman"/>
                <a:cs typeface="Times New Roman"/>
              </a:rPr>
              <a:t>контроля </a:t>
            </a:r>
            <a:r>
              <a:rPr lang="ru-RU" b="1" spc="-5" dirty="0" smtClean="0">
                <a:latin typeface="Times New Roman"/>
                <a:cs typeface="Times New Roman"/>
              </a:rPr>
              <a:t>является</a:t>
            </a:r>
            <a:r>
              <a:rPr lang="ru-RU" b="1" spc="80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всестороннее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marR="165100" algn="l">
              <a:lnSpc>
                <a:spcPct val="100000"/>
              </a:lnSpc>
              <a:spcBef>
                <a:spcPts val="50"/>
              </a:spcBef>
              <a:tabLst>
                <a:tab pos="684530" algn="l"/>
                <a:tab pos="1656714" algn="l"/>
                <a:tab pos="2529205" algn="l"/>
                <a:tab pos="2744470" algn="l"/>
                <a:tab pos="2960370" algn="l"/>
                <a:tab pos="3388995" algn="l"/>
                <a:tab pos="3853815" algn="l"/>
                <a:tab pos="4271645" algn="l"/>
                <a:tab pos="4975860" algn="l"/>
                <a:tab pos="6013450" algn="l"/>
                <a:tab pos="7021195" algn="l"/>
                <a:tab pos="7190740" algn="l"/>
                <a:tab pos="8065770" algn="l"/>
              </a:tabLst>
            </a:pPr>
            <a:r>
              <a:rPr lang="ru-RU" b="1" dirty="0" smtClean="0">
                <a:latin typeface="Times New Roman"/>
                <a:cs typeface="Times New Roman"/>
              </a:rPr>
              <a:t>целостное</a:t>
            </a:r>
            <a:r>
              <a:rPr lang="ru-RU" b="1" spc="1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изучение	</a:t>
            </a:r>
            <a:r>
              <a:rPr lang="ru-RU" b="1" dirty="0" smtClean="0">
                <a:latin typeface="Times New Roman"/>
                <a:cs typeface="Times New Roman"/>
              </a:rPr>
              <a:t>деятельности	</a:t>
            </a:r>
            <a:r>
              <a:rPr lang="ru-RU" b="1" spc="-5" dirty="0" smtClean="0">
                <a:latin typeface="Times New Roman"/>
                <a:cs typeface="Times New Roman"/>
              </a:rPr>
              <a:t>воспитателей	группы	</a:t>
            </a:r>
            <a:r>
              <a:rPr lang="ru-RU" b="1" spc="-20" dirty="0" smtClean="0">
                <a:latin typeface="Times New Roman"/>
                <a:cs typeface="Times New Roman"/>
              </a:rPr>
              <a:t>(одного	</a:t>
            </a:r>
            <a:r>
              <a:rPr lang="ru-RU" b="1" spc="-5" dirty="0" smtClean="0">
                <a:latin typeface="Times New Roman"/>
                <a:cs typeface="Times New Roman"/>
              </a:rPr>
              <a:t>из  </a:t>
            </a:r>
            <a:r>
              <a:rPr lang="ru-RU" b="1" spc="-10" dirty="0" smtClean="0">
                <a:latin typeface="Times New Roman"/>
                <a:cs typeface="Times New Roman"/>
              </a:rPr>
              <a:t>ни</a:t>
            </a:r>
            <a:r>
              <a:rPr lang="ru-RU" b="1" dirty="0" smtClean="0">
                <a:latin typeface="Times New Roman"/>
                <a:cs typeface="Times New Roman"/>
              </a:rPr>
              <a:t>х</a:t>
            </a:r>
            <a:r>
              <a:rPr lang="ru-RU" b="1" spc="-5" dirty="0" smtClean="0">
                <a:latin typeface="Times New Roman"/>
                <a:cs typeface="Times New Roman"/>
              </a:rPr>
              <a:t>)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и</a:t>
            </a:r>
            <a:r>
              <a:rPr lang="ru-RU" b="1" spc="-10" dirty="0" smtClean="0">
                <a:latin typeface="Times New Roman"/>
                <a:cs typeface="Times New Roman"/>
              </a:rPr>
              <a:t>л</a:t>
            </a:r>
            <a:r>
              <a:rPr lang="ru-RU" b="1" spc="-5" dirty="0" smtClean="0">
                <a:latin typeface="Times New Roman"/>
                <a:cs typeface="Times New Roman"/>
              </a:rPr>
              <a:t>и специ</a:t>
            </a:r>
            <a:r>
              <a:rPr lang="ru-RU" b="1" spc="15" dirty="0" smtClean="0">
                <a:latin typeface="Times New Roman"/>
                <a:cs typeface="Times New Roman"/>
              </a:rPr>
              <a:t>а</a:t>
            </a:r>
            <a:r>
              <a:rPr lang="ru-RU" b="1" spc="-10" dirty="0" smtClean="0">
                <a:latin typeface="Times New Roman"/>
                <a:cs typeface="Times New Roman"/>
              </a:rPr>
              <a:t>лис</a:t>
            </a:r>
            <a:r>
              <a:rPr lang="ru-RU" b="1" spc="-30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ов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0" dirty="0" smtClean="0">
                <a:latin typeface="Times New Roman"/>
                <a:cs typeface="Times New Roman"/>
              </a:rPr>
              <a:t>п</a:t>
            </a:r>
            <a:r>
              <a:rPr lang="ru-RU" b="1" spc="-5" dirty="0" smtClean="0">
                <a:latin typeface="Times New Roman"/>
                <a:cs typeface="Times New Roman"/>
              </a:rPr>
              <a:t>о</a:t>
            </a:r>
            <a:r>
              <a:rPr lang="ru-RU" b="1" dirty="0" smtClean="0">
                <a:latin typeface="Times New Roman"/>
                <a:cs typeface="Times New Roman"/>
              </a:rPr>
              <a:t>	о</a:t>
            </a:r>
            <a:r>
              <a:rPr lang="ru-RU" b="1" spc="-5" dirty="0" smtClean="0">
                <a:latin typeface="Times New Roman"/>
                <a:cs typeface="Times New Roman"/>
              </a:rPr>
              <a:t>р</a:t>
            </a:r>
            <a:r>
              <a:rPr lang="ru-RU" b="1" spc="-10" dirty="0" smtClean="0">
                <a:latin typeface="Times New Roman"/>
                <a:cs typeface="Times New Roman"/>
              </a:rPr>
              <a:t>ганизаци</a:t>
            </a:r>
            <a:r>
              <a:rPr lang="ru-RU" b="1" spc="-5" dirty="0" smtClean="0">
                <a:latin typeface="Times New Roman"/>
                <a:cs typeface="Times New Roman"/>
              </a:rPr>
              <a:t>и</a:t>
            </a:r>
            <a:r>
              <a:rPr lang="ru-RU" b="1" dirty="0" smtClean="0">
                <a:latin typeface="Times New Roman"/>
                <a:cs typeface="Times New Roman"/>
              </a:rPr>
              <a:t> о</a:t>
            </a:r>
            <a:r>
              <a:rPr lang="ru-RU" b="1" spc="-5" dirty="0" smtClean="0">
                <a:latin typeface="Times New Roman"/>
                <a:cs typeface="Times New Roman"/>
              </a:rPr>
              <a:t>бра</a:t>
            </a:r>
            <a:r>
              <a:rPr lang="ru-RU" b="1" spc="-25" dirty="0" smtClean="0">
                <a:latin typeface="Times New Roman"/>
                <a:cs typeface="Times New Roman"/>
              </a:rPr>
              <a:t>з</a:t>
            </a:r>
            <a:r>
              <a:rPr lang="ru-RU" b="1" spc="-5" dirty="0" smtClean="0">
                <a:latin typeface="Times New Roman"/>
                <a:cs typeface="Times New Roman"/>
              </a:rPr>
              <a:t>о</a:t>
            </a:r>
            <a:r>
              <a:rPr lang="ru-RU" b="1" spc="-35" dirty="0" smtClean="0">
                <a:latin typeface="Times New Roman"/>
                <a:cs typeface="Times New Roman"/>
              </a:rPr>
              <a:t>в</a:t>
            </a:r>
            <a:r>
              <a:rPr lang="ru-RU" b="1" spc="-70" dirty="0" smtClean="0">
                <a:latin typeface="Times New Roman"/>
                <a:cs typeface="Times New Roman"/>
              </a:rPr>
              <a:t>а</a:t>
            </a:r>
            <a:r>
              <a:rPr lang="ru-RU" b="1" spc="-10" dirty="0" smtClean="0">
                <a:latin typeface="Times New Roman"/>
                <a:cs typeface="Times New Roman"/>
              </a:rPr>
              <a:t>тел</a:t>
            </a:r>
            <a:r>
              <a:rPr lang="ru-RU" b="1" spc="-15" dirty="0" smtClean="0">
                <a:latin typeface="Times New Roman"/>
                <a:cs typeface="Times New Roman"/>
              </a:rPr>
              <a:t>ь</a:t>
            </a:r>
            <a:r>
              <a:rPr lang="ru-RU" b="1" spc="-10" dirty="0" smtClean="0">
                <a:latin typeface="Times New Roman"/>
                <a:cs typeface="Times New Roman"/>
              </a:rPr>
              <a:t>н</a:t>
            </a:r>
            <a:r>
              <a:rPr lang="ru-RU" b="1" dirty="0" smtClean="0">
                <a:latin typeface="Times New Roman"/>
                <a:cs typeface="Times New Roman"/>
              </a:rPr>
              <a:t>о</a:t>
            </a:r>
            <a:r>
              <a:rPr lang="ru-RU" b="1" spc="-65" dirty="0" smtClean="0">
                <a:latin typeface="Times New Roman"/>
                <a:cs typeface="Times New Roman"/>
              </a:rPr>
              <a:t>г</a:t>
            </a:r>
            <a:r>
              <a:rPr lang="ru-RU" b="1" spc="-5" dirty="0" smtClean="0">
                <a:latin typeface="Times New Roman"/>
                <a:cs typeface="Times New Roman"/>
              </a:rPr>
              <a:t>о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0" dirty="0" smtClean="0">
                <a:latin typeface="Times New Roman"/>
                <a:cs typeface="Times New Roman"/>
              </a:rPr>
              <a:t>п</a:t>
            </a:r>
            <a:r>
              <a:rPr lang="ru-RU" b="1" dirty="0" smtClean="0">
                <a:latin typeface="Times New Roman"/>
                <a:cs typeface="Times New Roman"/>
              </a:rPr>
              <a:t>р</a:t>
            </a:r>
            <a:r>
              <a:rPr lang="ru-RU" b="1" spc="-5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ц</a:t>
            </a:r>
            <a:r>
              <a:rPr lang="ru-RU" b="1" spc="45" dirty="0" smtClean="0">
                <a:latin typeface="Times New Roman"/>
                <a:cs typeface="Times New Roman"/>
              </a:rPr>
              <a:t>е</a:t>
            </a:r>
            <a:r>
              <a:rPr lang="ru-RU" b="1" spc="-5" dirty="0" smtClean="0">
                <a:latin typeface="Times New Roman"/>
                <a:cs typeface="Times New Roman"/>
              </a:rPr>
              <a:t>с</a:t>
            </a:r>
            <a:r>
              <a:rPr lang="ru-RU" b="1" spc="5" dirty="0" smtClean="0">
                <a:latin typeface="Times New Roman"/>
                <a:cs typeface="Times New Roman"/>
              </a:rPr>
              <a:t>с</a:t>
            </a:r>
            <a:r>
              <a:rPr lang="ru-RU" b="1" spc="-5" dirty="0" smtClean="0">
                <a:latin typeface="Times New Roman"/>
                <a:cs typeface="Times New Roman"/>
              </a:rPr>
              <a:t>а,  определение	причин,	</a:t>
            </a:r>
            <a:r>
              <a:rPr lang="ru-RU" b="1" spc="-25" dirty="0" smtClean="0">
                <a:latin typeface="Times New Roman"/>
                <a:cs typeface="Times New Roman"/>
              </a:rPr>
              <a:t>которые	</a:t>
            </a:r>
            <a:r>
              <a:rPr lang="ru-RU" b="1" spc="-5" dirty="0" smtClean="0">
                <a:latin typeface="Times New Roman"/>
                <a:cs typeface="Times New Roman"/>
              </a:rPr>
              <a:t>привели	к </a:t>
            </a:r>
            <a:r>
              <a:rPr lang="ru-RU" b="1" spc="-20" dirty="0" smtClean="0">
                <a:latin typeface="Times New Roman"/>
                <a:cs typeface="Times New Roman"/>
              </a:rPr>
              <a:t>неудовлетворительным  </a:t>
            </a:r>
            <a:r>
              <a:rPr lang="ru-RU" b="1" spc="-25" dirty="0" smtClean="0">
                <a:latin typeface="Times New Roman"/>
                <a:cs typeface="Times New Roman"/>
              </a:rPr>
              <a:t>результатам, </a:t>
            </a:r>
            <a:r>
              <a:rPr lang="ru-RU" b="1" spc="-5" dirty="0" smtClean="0">
                <a:latin typeface="Times New Roman"/>
                <a:cs typeface="Times New Roman"/>
              </a:rPr>
              <a:t>и </a:t>
            </a:r>
            <a:r>
              <a:rPr lang="ru-RU" b="1" spc="-10" dirty="0" smtClean="0">
                <a:latin typeface="Times New Roman"/>
                <a:cs typeface="Times New Roman"/>
              </a:rPr>
              <a:t>оказание помощи </a:t>
            </a:r>
            <a:r>
              <a:rPr lang="ru-RU" b="1" spc="-5" dirty="0" smtClean="0">
                <a:latin typeface="Times New Roman"/>
                <a:cs typeface="Times New Roman"/>
              </a:rPr>
              <a:t>в их</a:t>
            </a:r>
            <a:r>
              <a:rPr lang="ru-RU" b="1" spc="85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ликвидации.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marR="635000" indent="914400" algn="l">
              <a:lnSpc>
                <a:spcPct val="100000"/>
              </a:lnSpc>
              <a:tabLst>
                <a:tab pos="1252855" algn="l"/>
                <a:tab pos="2131060" algn="l"/>
                <a:tab pos="2635885" algn="l"/>
                <a:tab pos="3475990" algn="l"/>
                <a:tab pos="3832225" algn="l"/>
                <a:tab pos="4519930" algn="l"/>
                <a:tab pos="5082540" algn="l"/>
                <a:tab pos="5406390" algn="l"/>
                <a:tab pos="6178550" algn="l"/>
                <a:tab pos="6304915" algn="l"/>
                <a:tab pos="6449695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В	</a:t>
            </a:r>
            <a:r>
              <a:rPr lang="ru-RU" b="1" spc="-10" dirty="0" smtClean="0">
                <a:latin typeface="Times New Roman"/>
                <a:cs typeface="Times New Roman"/>
              </a:rPr>
              <a:t>нас</a:t>
            </a:r>
            <a:r>
              <a:rPr lang="ru-RU" b="1" spc="-30" dirty="0" smtClean="0">
                <a:latin typeface="Times New Roman"/>
                <a:cs typeface="Times New Roman"/>
              </a:rPr>
              <a:t>т</a:t>
            </a:r>
            <a:r>
              <a:rPr lang="ru-RU" b="1" spc="-35" dirty="0" smtClean="0">
                <a:latin typeface="Times New Roman"/>
                <a:cs typeface="Times New Roman"/>
              </a:rPr>
              <a:t>о</a:t>
            </a:r>
            <a:r>
              <a:rPr lang="ru-RU" b="1" spc="-5" dirty="0" smtClean="0">
                <a:latin typeface="Times New Roman"/>
                <a:cs typeface="Times New Roman"/>
              </a:rPr>
              <a:t>ящее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0" dirty="0" smtClean="0">
                <a:latin typeface="Times New Roman"/>
                <a:cs typeface="Times New Roman"/>
              </a:rPr>
              <a:t>вре</a:t>
            </a:r>
            <a:r>
              <a:rPr lang="ru-RU" b="1" dirty="0" smtClean="0">
                <a:latin typeface="Times New Roman"/>
                <a:cs typeface="Times New Roman"/>
              </a:rPr>
              <a:t>м</a:t>
            </a:r>
            <a:r>
              <a:rPr lang="ru-RU" b="1" spc="-5" dirty="0" smtClean="0">
                <a:latin typeface="Times New Roman"/>
                <a:cs typeface="Times New Roman"/>
              </a:rPr>
              <a:t>я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данн</a:t>
            </a:r>
            <a:r>
              <a:rPr lang="ru-RU" b="1" dirty="0" smtClean="0">
                <a:latin typeface="Times New Roman"/>
                <a:cs typeface="Times New Roman"/>
              </a:rPr>
              <a:t>ы</a:t>
            </a:r>
            <a:r>
              <a:rPr lang="ru-RU" b="1" spc="-5" dirty="0" smtClean="0">
                <a:latin typeface="Times New Roman"/>
                <a:cs typeface="Times New Roman"/>
              </a:rPr>
              <a:t>й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0" dirty="0" smtClean="0">
                <a:latin typeface="Times New Roman"/>
                <a:cs typeface="Times New Roman"/>
              </a:rPr>
              <a:t>ви</a:t>
            </a:r>
            <a:r>
              <a:rPr lang="ru-RU" b="1" spc="-5" dirty="0" smtClean="0">
                <a:latin typeface="Times New Roman"/>
                <a:cs typeface="Times New Roman"/>
              </a:rPr>
              <a:t>д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10" dirty="0" smtClean="0">
                <a:latin typeface="Times New Roman"/>
                <a:cs typeface="Times New Roman"/>
              </a:rPr>
              <a:t>к</a:t>
            </a:r>
            <a:r>
              <a:rPr lang="ru-RU" b="1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н</a:t>
            </a:r>
            <a:r>
              <a:rPr lang="ru-RU" b="1" spc="15" dirty="0" smtClean="0">
                <a:latin typeface="Times New Roman"/>
                <a:cs typeface="Times New Roman"/>
              </a:rPr>
              <a:t>т</a:t>
            </a:r>
            <a:r>
              <a:rPr lang="ru-RU" b="1" dirty="0" smtClean="0">
                <a:latin typeface="Times New Roman"/>
                <a:cs typeface="Times New Roman"/>
              </a:rPr>
              <a:t>р</a:t>
            </a:r>
            <a:r>
              <a:rPr lang="ru-RU" b="1" spc="-25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л</a:t>
            </a:r>
            <a:r>
              <a:rPr lang="ru-RU" b="1" spc="-5" dirty="0" smtClean="0">
                <a:latin typeface="Times New Roman"/>
                <a:cs typeface="Times New Roman"/>
              </a:rPr>
              <a:t>я</a:t>
            </a:r>
            <a:r>
              <a:rPr lang="ru-RU" b="1" dirty="0" smtClean="0">
                <a:latin typeface="Times New Roman"/>
                <a:cs typeface="Times New Roman"/>
              </a:rPr>
              <a:t>		и</a:t>
            </a:r>
            <a:r>
              <a:rPr lang="ru-RU" b="1" spc="-5" dirty="0" smtClean="0">
                <a:latin typeface="Times New Roman"/>
                <a:cs typeface="Times New Roman"/>
              </a:rPr>
              <a:t>сп</a:t>
            </a:r>
            <a:r>
              <a:rPr lang="ru-RU" b="1" spc="-20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ль</a:t>
            </a:r>
            <a:r>
              <a:rPr lang="ru-RU" b="1" spc="-60" dirty="0" smtClean="0">
                <a:latin typeface="Times New Roman"/>
                <a:cs typeface="Times New Roman"/>
              </a:rPr>
              <a:t>з</a:t>
            </a:r>
            <a:r>
              <a:rPr lang="ru-RU" b="1" spc="-5" dirty="0" smtClean="0">
                <a:latin typeface="Times New Roman"/>
                <a:cs typeface="Times New Roman"/>
              </a:rPr>
              <a:t>уе</a:t>
            </a:r>
            <a:r>
              <a:rPr lang="ru-RU" b="1" spc="5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ся  </a:t>
            </a:r>
            <a:r>
              <a:rPr lang="ru-RU" b="1" dirty="0" smtClean="0">
                <a:latin typeface="Times New Roman"/>
                <a:cs typeface="Times New Roman"/>
              </a:rPr>
              <a:t>администрацией	</a:t>
            </a:r>
            <a:r>
              <a:rPr lang="ru-RU" b="1" spc="-20" dirty="0" smtClean="0">
                <a:latin typeface="Times New Roman"/>
                <a:cs typeface="Times New Roman"/>
              </a:rPr>
              <a:t>дошкольного	</a:t>
            </a:r>
            <a:r>
              <a:rPr lang="ru-RU" b="1" spc="-5" dirty="0" smtClean="0">
                <a:latin typeface="Times New Roman"/>
                <a:cs typeface="Times New Roman"/>
              </a:rPr>
              <a:t>учреждения	лишь	в	</a:t>
            </a:r>
            <a:r>
              <a:rPr lang="ru-RU" b="1" dirty="0" smtClean="0">
                <a:latin typeface="Times New Roman"/>
                <a:cs typeface="Times New Roman"/>
              </a:rPr>
              <a:t>случае  </a:t>
            </a:r>
            <a:r>
              <a:rPr lang="ru-RU" b="1" spc="-15" dirty="0" smtClean="0">
                <a:latin typeface="Times New Roman"/>
                <a:cs typeface="Times New Roman"/>
              </a:rPr>
              <a:t>необходимости.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marR="363855" indent="914400" algn="l">
              <a:lnSpc>
                <a:spcPct val="100000"/>
              </a:lnSpc>
              <a:spcBef>
                <a:spcPts val="5"/>
              </a:spcBef>
              <a:tabLst>
                <a:tab pos="1245235" algn="l"/>
                <a:tab pos="4497070" algn="l"/>
                <a:tab pos="5845175" algn="l"/>
                <a:tab pos="5882005" algn="l"/>
                <a:tab pos="7293609" algn="l"/>
              </a:tabLst>
            </a:pPr>
            <a:r>
              <a:rPr lang="ru-RU" b="1" spc="-10" dirty="0" smtClean="0">
                <a:latin typeface="Times New Roman"/>
                <a:cs typeface="Times New Roman"/>
              </a:rPr>
              <a:t>Э</a:t>
            </a:r>
            <a:r>
              <a:rPr lang="ru-RU" b="1" spc="-25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о м</a:t>
            </a:r>
            <a:r>
              <a:rPr lang="ru-RU" b="1" spc="-55" dirty="0" smtClean="0">
                <a:latin typeface="Times New Roman"/>
                <a:cs typeface="Times New Roman"/>
              </a:rPr>
              <a:t>о</a:t>
            </a:r>
            <a:r>
              <a:rPr lang="ru-RU" b="1" spc="-35" dirty="0" smtClean="0">
                <a:latin typeface="Times New Roman"/>
                <a:cs typeface="Times New Roman"/>
              </a:rPr>
              <a:t>ж</a:t>
            </a:r>
            <a:r>
              <a:rPr lang="ru-RU" b="1" spc="-5" dirty="0" smtClean="0">
                <a:latin typeface="Times New Roman"/>
                <a:cs typeface="Times New Roman"/>
              </a:rPr>
              <a:t>ет</a:t>
            </a:r>
            <a:r>
              <a:rPr lang="ru-RU" b="1" spc="10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быть:</a:t>
            </a:r>
            <a:r>
              <a:rPr lang="ru-RU" b="1" spc="1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н</a:t>
            </a:r>
            <a:r>
              <a:rPr lang="ru-RU" b="1" spc="-65" dirty="0" smtClean="0">
                <a:latin typeface="Times New Roman"/>
                <a:cs typeface="Times New Roman"/>
              </a:rPr>
              <a:t>е</a:t>
            </a:r>
            <a:r>
              <a:rPr lang="ru-RU" b="1" spc="-130" dirty="0" smtClean="0">
                <a:latin typeface="Times New Roman"/>
                <a:cs typeface="Times New Roman"/>
              </a:rPr>
              <a:t>у</a:t>
            </a:r>
            <a:r>
              <a:rPr lang="ru-RU" b="1" spc="-5" dirty="0" smtClean="0">
                <a:latin typeface="Times New Roman"/>
                <a:cs typeface="Times New Roman"/>
              </a:rPr>
              <a:t>д</a:t>
            </a:r>
            <a:r>
              <a:rPr lang="ru-RU" b="1" dirty="0" smtClean="0">
                <a:latin typeface="Times New Roman"/>
                <a:cs typeface="Times New Roman"/>
              </a:rPr>
              <a:t>о</a:t>
            </a:r>
            <a:r>
              <a:rPr lang="ru-RU" b="1" spc="-35" dirty="0" smtClean="0">
                <a:latin typeface="Times New Roman"/>
                <a:cs typeface="Times New Roman"/>
              </a:rPr>
              <a:t>в</a:t>
            </a:r>
            <a:r>
              <a:rPr lang="ru-RU" b="1" spc="-10" dirty="0" smtClean="0">
                <a:latin typeface="Times New Roman"/>
                <a:cs typeface="Times New Roman"/>
              </a:rPr>
              <a:t>лет</a:t>
            </a:r>
            <a:r>
              <a:rPr lang="ru-RU" b="1" spc="-20" dirty="0" smtClean="0">
                <a:latin typeface="Times New Roman"/>
                <a:cs typeface="Times New Roman"/>
              </a:rPr>
              <a:t>в</a:t>
            </a:r>
            <a:r>
              <a:rPr lang="ru-RU" b="1" dirty="0" smtClean="0">
                <a:latin typeface="Times New Roman"/>
                <a:cs typeface="Times New Roman"/>
              </a:rPr>
              <a:t>ор</a:t>
            </a:r>
            <a:r>
              <a:rPr lang="ru-RU" b="1" spc="-10" dirty="0" smtClean="0">
                <a:latin typeface="Times New Roman"/>
                <a:cs typeface="Times New Roman"/>
              </a:rPr>
              <a:t>ительн</a:t>
            </a:r>
            <a:r>
              <a:rPr lang="ru-RU" b="1" spc="-5" dirty="0" smtClean="0">
                <a:latin typeface="Times New Roman"/>
                <a:cs typeface="Times New Roman"/>
              </a:rPr>
              <a:t>ые</a:t>
            </a:r>
            <a:r>
              <a:rPr lang="ru-RU" b="1" dirty="0" smtClean="0">
                <a:latin typeface="Times New Roman"/>
                <a:cs typeface="Times New Roman"/>
              </a:rPr>
              <a:t>	р</a:t>
            </a:r>
            <a:r>
              <a:rPr lang="ru-RU" b="1" spc="10" dirty="0" smtClean="0">
                <a:latin typeface="Times New Roman"/>
                <a:cs typeface="Times New Roman"/>
              </a:rPr>
              <a:t>е</a:t>
            </a:r>
            <a:r>
              <a:rPr lang="ru-RU" b="1" spc="-55" dirty="0" smtClean="0">
                <a:latin typeface="Times New Roman"/>
                <a:cs typeface="Times New Roman"/>
              </a:rPr>
              <a:t>з</a:t>
            </a:r>
            <a:r>
              <a:rPr lang="ru-RU" b="1" spc="-80" dirty="0" smtClean="0">
                <a:latin typeface="Times New Roman"/>
                <a:cs typeface="Times New Roman"/>
              </a:rPr>
              <a:t>у</a:t>
            </a:r>
            <a:r>
              <a:rPr lang="ru-RU" b="1" spc="-10" dirty="0" smtClean="0">
                <a:latin typeface="Times New Roman"/>
                <a:cs typeface="Times New Roman"/>
              </a:rPr>
              <a:t>л</a:t>
            </a:r>
            <a:r>
              <a:rPr lang="ru-RU" b="1" spc="-95" dirty="0" smtClean="0">
                <a:latin typeface="Times New Roman"/>
                <a:cs typeface="Times New Roman"/>
              </a:rPr>
              <a:t>ь</a:t>
            </a:r>
            <a:r>
              <a:rPr lang="ru-RU" b="1" spc="10" dirty="0" smtClean="0">
                <a:latin typeface="Times New Roman"/>
                <a:cs typeface="Times New Roman"/>
              </a:rPr>
              <a:t>т</a:t>
            </a:r>
            <a:r>
              <a:rPr lang="ru-RU" b="1" spc="-70" dirty="0" smtClean="0">
                <a:latin typeface="Times New Roman"/>
                <a:cs typeface="Times New Roman"/>
              </a:rPr>
              <a:t>а</a:t>
            </a:r>
            <a:r>
              <a:rPr lang="ru-RU" b="1" spc="-10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ы</a:t>
            </a:r>
            <a:r>
              <a:rPr lang="ru-RU" b="1" dirty="0" smtClean="0">
                <a:latin typeface="Times New Roman"/>
                <a:cs typeface="Times New Roman"/>
              </a:rPr>
              <a:t>	р</a:t>
            </a:r>
            <a:r>
              <a:rPr lang="ru-RU" b="1" spc="-5" dirty="0" smtClean="0">
                <a:latin typeface="Times New Roman"/>
                <a:cs typeface="Times New Roman"/>
              </a:rPr>
              <a:t>аб</a:t>
            </a:r>
            <a:r>
              <a:rPr lang="ru-RU" b="1" spc="-25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ты  </a:t>
            </a:r>
            <a:r>
              <a:rPr lang="ru-RU" b="1" spc="-15" dirty="0" smtClean="0">
                <a:latin typeface="Times New Roman"/>
                <a:cs typeface="Times New Roman"/>
              </a:rPr>
              <a:t>педагога,	</a:t>
            </a:r>
            <a:r>
              <a:rPr lang="ru-RU" b="1" spc="-10" dirty="0" smtClean="0">
                <a:latin typeface="Times New Roman"/>
                <a:cs typeface="Times New Roman"/>
              </a:rPr>
              <a:t>низкий</a:t>
            </a:r>
            <a:r>
              <a:rPr lang="ru-RU" b="1" spc="50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профессионализм,	чрезмерно		</a:t>
            </a:r>
            <a:r>
              <a:rPr lang="ru-RU" b="1" spc="-10" dirty="0" smtClean="0">
                <a:latin typeface="Times New Roman"/>
                <a:cs typeface="Times New Roman"/>
              </a:rPr>
              <a:t>высокая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algn="l">
              <a:lnSpc>
                <a:spcPct val="100000"/>
              </a:lnSpc>
              <a:tabLst>
                <a:tab pos="2074545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заболеваемость,	</a:t>
            </a:r>
            <a:r>
              <a:rPr lang="ru-RU" b="1" dirty="0" smtClean="0">
                <a:latin typeface="Times New Roman"/>
                <a:cs typeface="Times New Roman"/>
              </a:rPr>
              <a:t>случаи </a:t>
            </a:r>
            <a:r>
              <a:rPr lang="ru-RU" b="1" spc="-15" dirty="0" smtClean="0">
                <a:latin typeface="Times New Roman"/>
                <a:cs typeface="Times New Roman"/>
              </a:rPr>
              <a:t>травматизма </a:t>
            </a:r>
            <a:r>
              <a:rPr lang="ru-RU" b="1" spc="-5" dirty="0" smtClean="0">
                <a:latin typeface="Times New Roman"/>
                <a:cs typeface="Times New Roman"/>
              </a:rPr>
              <a:t>детей, жалобы </a:t>
            </a:r>
            <a:r>
              <a:rPr lang="ru-RU" b="1" spc="-10" dirty="0" smtClean="0">
                <a:latin typeface="Times New Roman"/>
                <a:cs typeface="Times New Roman"/>
              </a:rPr>
              <a:t>родителей </a:t>
            </a:r>
            <a:r>
              <a:rPr lang="ru-RU" b="1" spc="-5" dirty="0" smtClean="0">
                <a:latin typeface="Times New Roman"/>
                <a:cs typeface="Times New Roman"/>
              </a:rPr>
              <a:t>и</a:t>
            </a:r>
            <a:r>
              <a:rPr lang="ru-RU" b="1" spc="85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др.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marR="314960" indent="914400" algn="l">
              <a:lnSpc>
                <a:spcPct val="100000"/>
              </a:lnSpc>
              <a:tabLst>
                <a:tab pos="955675" algn="l"/>
                <a:tab pos="1228090" algn="l"/>
                <a:tab pos="1680210" algn="l"/>
                <a:tab pos="1968500" algn="l"/>
                <a:tab pos="2947670" algn="l"/>
                <a:tab pos="3672840" algn="l"/>
                <a:tab pos="4083050" algn="l"/>
                <a:tab pos="5113020" algn="l"/>
                <a:tab pos="5791200" algn="l"/>
                <a:tab pos="5843905" algn="l"/>
                <a:tab pos="6115050" algn="l"/>
                <a:tab pos="6196330" algn="l"/>
                <a:tab pos="7096759" algn="l"/>
                <a:tab pos="7183755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Фронтальный</a:t>
            </a:r>
            <a:r>
              <a:rPr lang="ru-RU" b="1" spc="65" dirty="0" smtClean="0">
                <a:latin typeface="Times New Roman"/>
                <a:cs typeface="Times New Roman"/>
              </a:rPr>
              <a:t> </a:t>
            </a:r>
            <a:r>
              <a:rPr lang="ru-RU" b="1" spc="-20" dirty="0" smtClean="0">
                <a:latin typeface="Times New Roman"/>
                <a:cs typeface="Times New Roman"/>
              </a:rPr>
              <a:t>контроль</a:t>
            </a:r>
            <a:r>
              <a:rPr lang="ru-RU" b="1" spc="55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осуществляется		</a:t>
            </a:r>
            <a:r>
              <a:rPr lang="ru-RU" b="1" spc="-5" dirty="0" smtClean="0">
                <a:latin typeface="Times New Roman"/>
                <a:cs typeface="Times New Roman"/>
              </a:rPr>
              <a:t>в	</a:t>
            </a:r>
            <a:r>
              <a:rPr lang="ru-RU" b="1" spc="-15" dirty="0" smtClean="0">
                <a:latin typeface="Times New Roman"/>
                <a:cs typeface="Times New Roman"/>
              </a:rPr>
              <a:t>течение		</a:t>
            </a:r>
            <a:r>
              <a:rPr lang="ru-RU" b="1" spc="-20" dirty="0" smtClean="0">
                <a:latin typeface="Times New Roman"/>
                <a:cs typeface="Times New Roman"/>
              </a:rPr>
              <a:t>двух  </a:t>
            </a:r>
            <a:r>
              <a:rPr lang="ru-RU" b="1" spc="-10" dirty="0" smtClean="0">
                <a:latin typeface="Times New Roman"/>
                <a:cs typeface="Times New Roman"/>
              </a:rPr>
              <a:t>н</a:t>
            </a:r>
            <a:r>
              <a:rPr lang="ru-RU" b="1" spc="-30" dirty="0" smtClean="0">
                <a:latin typeface="Times New Roman"/>
                <a:cs typeface="Times New Roman"/>
              </a:rPr>
              <a:t>е</a:t>
            </a:r>
            <a:r>
              <a:rPr lang="ru-RU" b="1" spc="-5" dirty="0" smtClean="0">
                <a:latin typeface="Times New Roman"/>
                <a:cs typeface="Times New Roman"/>
              </a:rPr>
              <a:t>дель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в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с</a:t>
            </a:r>
            <a:r>
              <a:rPr lang="ru-RU" b="1" dirty="0" smtClean="0">
                <a:latin typeface="Times New Roman"/>
                <a:cs typeface="Times New Roman"/>
              </a:rPr>
              <a:t>о</a:t>
            </a:r>
            <a:r>
              <a:rPr lang="ru-RU" b="1" spc="-25" dirty="0" smtClean="0">
                <a:latin typeface="Times New Roman"/>
                <a:cs typeface="Times New Roman"/>
              </a:rPr>
              <a:t>о</a:t>
            </a:r>
            <a:r>
              <a:rPr lang="ru-RU" b="1" spc="-10" dirty="0" smtClean="0">
                <a:latin typeface="Times New Roman"/>
                <a:cs typeface="Times New Roman"/>
              </a:rPr>
              <a:t>т</a:t>
            </a:r>
            <a:r>
              <a:rPr lang="ru-RU" b="1" spc="-20" dirty="0" smtClean="0">
                <a:latin typeface="Times New Roman"/>
                <a:cs typeface="Times New Roman"/>
              </a:rPr>
              <a:t>в</a:t>
            </a:r>
            <a:r>
              <a:rPr lang="ru-RU" b="1" spc="-5" dirty="0" smtClean="0">
                <a:latin typeface="Times New Roman"/>
                <a:cs typeface="Times New Roman"/>
              </a:rPr>
              <a:t>е</a:t>
            </a:r>
            <a:r>
              <a:rPr lang="ru-RU" b="1" spc="10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ствии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с</a:t>
            </a:r>
            <a:r>
              <a:rPr lang="ru-RU" b="1" spc="5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р</a:t>
            </a:r>
            <a:r>
              <a:rPr lang="ru-RU" b="1" spc="-5" dirty="0" smtClean="0">
                <a:latin typeface="Times New Roman"/>
                <a:cs typeface="Times New Roman"/>
              </a:rPr>
              <a:t>азраб</a:t>
            </a:r>
            <a:r>
              <a:rPr lang="ru-RU" b="1" spc="-25" dirty="0" smtClean="0">
                <a:latin typeface="Times New Roman"/>
                <a:cs typeface="Times New Roman"/>
              </a:rPr>
              <a:t>о</a:t>
            </a:r>
            <a:r>
              <a:rPr lang="ru-RU" b="1" spc="10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анн</a:t>
            </a:r>
            <a:r>
              <a:rPr lang="ru-RU" b="1" dirty="0" smtClean="0">
                <a:latin typeface="Times New Roman"/>
                <a:cs typeface="Times New Roman"/>
              </a:rPr>
              <a:t>ы</a:t>
            </a:r>
            <a:r>
              <a:rPr lang="ru-RU" b="1" spc="-5" dirty="0" smtClean="0">
                <a:latin typeface="Times New Roman"/>
                <a:cs typeface="Times New Roman"/>
              </a:rPr>
              <a:t>м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10" dirty="0" smtClean="0">
                <a:latin typeface="Times New Roman"/>
                <a:cs typeface="Times New Roman"/>
              </a:rPr>
              <a:t>пла</a:t>
            </a:r>
            <a:r>
              <a:rPr lang="ru-RU" b="1" dirty="0" smtClean="0">
                <a:latin typeface="Times New Roman"/>
                <a:cs typeface="Times New Roman"/>
              </a:rPr>
              <a:t>н</a:t>
            </a:r>
            <a:r>
              <a:rPr lang="ru-RU" b="1" spc="-35" dirty="0" smtClean="0">
                <a:latin typeface="Times New Roman"/>
                <a:cs typeface="Times New Roman"/>
              </a:rPr>
              <a:t>о</a:t>
            </a:r>
            <a:r>
              <a:rPr lang="ru-RU" b="1" spc="-5" dirty="0" smtClean="0">
                <a:latin typeface="Times New Roman"/>
                <a:cs typeface="Times New Roman"/>
              </a:rPr>
              <a:t>м.</a:t>
            </a:r>
            <a:r>
              <a:rPr lang="ru-RU" b="1" dirty="0" smtClean="0">
                <a:latin typeface="Times New Roman"/>
                <a:cs typeface="Times New Roman"/>
              </a:rPr>
              <a:t>		</a:t>
            </a:r>
            <a:r>
              <a:rPr lang="ru-RU" b="1" spc="-5" dirty="0" smtClean="0">
                <a:latin typeface="Times New Roman"/>
                <a:cs typeface="Times New Roman"/>
              </a:rPr>
              <a:t>К</a:t>
            </a:r>
            <a:r>
              <a:rPr lang="ru-RU" b="1" dirty="0" smtClean="0">
                <a:latin typeface="Times New Roman"/>
                <a:cs typeface="Times New Roman"/>
              </a:rPr>
              <a:t>р</a:t>
            </a:r>
            <a:r>
              <a:rPr lang="ru-RU" b="1" spc="-35" dirty="0" smtClean="0">
                <a:latin typeface="Times New Roman"/>
                <a:cs typeface="Times New Roman"/>
              </a:rPr>
              <a:t>о</a:t>
            </a:r>
            <a:r>
              <a:rPr lang="ru-RU" b="1" spc="-5" dirty="0" smtClean="0">
                <a:latin typeface="Times New Roman"/>
                <a:cs typeface="Times New Roman"/>
              </a:rPr>
              <a:t>ме</a:t>
            </a:r>
            <a:r>
              <a:rPr lang="ru-RU" b="1" dirty="0" smtClean="0">
                <a:latin typeface="Times New Roman"/>
                <a:cs typeface="Times New Roman"/>
              </a:rPr>
              <a:t>	</a:t>
            </a:r>
            <a:r>
              <a:rPr lang="ru-RU" b="1" spc="-5" dirty="0" smtClean="0">
                <a:latin typeface="Times New Roman"/>
                <a:cs typeface="Times New Roman"/>
              </a:rPr>
              <a:t>с</a:t>
            </a:r>
            <a:r>
              <a:rPr lang="ru-RU" b="1" spc="15" dirty="0" smtClean="0">
                <a:latin typeface="Times New Roman"/>
                <a:cs typeface="Times New Roman"/>
              </a:rPr>
              <a:t>т</a:t>
            </a:r>
            <a:r>
              <a:rPr lang="ru-RU" b="1" spc="-5" dirty="0" smtClean="0">
                <a:latin typeface="Times New Roman"/>
                <a:cs typeface="Times New Roman"/>
              </a:rPr>
              <a:t>а</a:t>
            </a:r>
            <a:r>
              <a:rPr lang="ru-RU" b="1" dirty="0" smtClean="0">
                <a:latin typeface="Times New Roman"/>
                <a:cs typeface="Times New Roman"/>
              </a:rPr>
              <a:t>р</a:t>
            </a:r>
            <a:r>
              <a:rPr lang="ru-RU" b="1" spc="-10" dirty="0" smtClean="0">
                <a:latin typeface="Times New Roman"/>
                <a:cs typeface="Times New Roman"/>
              </a:rPr>
              <a:t>ше</a:t>
            </a:r>
            <a:r>
              <a:rPr lang="ru-RU" b="1" spc="-60" dirty="0" smtClean="0">
                <a:latin typeface="Times New Roman"/>
                <a:cs typeface="Times New Roman"/>
              </a:rPr>
              <a:t>г</a:t>
            </a:r>
            <a:r>
              <a:rPr lang="ru-RU" b="1" spc="-5" dirty="0" smtClean="0">
                <a:latin typeface="Times New Roman"/>
                <a:cs typeface="Times New Roman"/>
              </a:rPr>
              <a:t>о  воспитателя	и	</a:t>
            </a:r>
            <a:r>
              <a:rPr lang="ru-RU" b="1" spc="-15" dirty="0" smtClean="0">
                <a:latin typeface="Times New Roman"/>
                <a:cs typeface="Times New Roman"/>
              </a:rPr>
              <a:t>заведующего	</a:t>
            </a:r>
            <a:r>
              <a:rPr lang="ru-RU" b="1" spc="-10" dirty="0" smtClean="0">
                <a:latin typeface="Times New Roman"/>
                <a:cs typeface="Times New Roman"/>
              </a:rPr>
              <a:t>во	</a:t>
            </a:r>
            <a:r>
              <a:rPr lang="ru-RU" b="1" dirty="0" smtClean="0">
                <a:latin typeface="Times New Roman"/>
                <a:cs typeface="Times New Roman"/>
              </a:rPr>
              <a:t>фронтальной	</a:t>
            </a:r>
            <a:r>
              <a:rPr lang="ru-RU" b="1" spc="-15" dirty="0" smtClean="0">
                <a:latin typeface="Times New Roman"/>
                <a:cs typeface="Times New Roman"/>
              </a:rPr>
              <a:t>проверке</a:t>
            </a:r>
            <a:r>
              <a:rPr lang="ru-RU" b="1" dirty="0" smtClean="0">
                <a:latin typeface="Times New Roman"/>
                <a:cs typeface="Times New Roman"/>
              </a:rPr>
              <a:t> могут</a:t>
            </a:r>
          </a:p>
          <a:p>
            <a:pPr marL="12700" marR="5080" algn="l">
              <a:lnSpc>
                <a:spcPct val="100000"/>
              </a:lnSpc>
              <a:tabLst>
                <a:tab pos="1569085" algn="l"/>
                <a:tab pos="3818254" algn="l"/>
                <a:tab pos="5565140" algn="l"/>
                <a:tab pos="5994400" algn="l"/>
              </a:tabLst>
            </a:pPr>
            <a:r>
              <a:rPr lang="ru-RU" b="1" spc="-15" dirty="0" smtClean="0">
                <a:latin typeface="Times New Roman"/>
                <a:cs typeface="Times New Roman"/>
              </a:rPr>
              <a:t>участвовать	</a:t>
            </a:r>
            <a:r>
              <a:rPr lang="ru-RU" b="1" spc="-35" dirty="0" smtClean="0">
                <a:latin typeface="Times New Roman"/>
                <a:cs typeface="Times New Roman"/>
              </a:rPr>
              <a:t>педагог-психолог,	</a:t>
            </a:r>
            <a:r>
              <a:rPr lang="ru-RU" b="1" spc="-20" dirty="0" smtClean="0">
                <a:latin typeface="Times New Roman"/>
                <a:cs typeface="Times New Roman"/>
              </a:rPr>
              <a:t>руководитель	</a:t>
            </a:r>
            <a:r>
              <a:rPr lang="ru-RU" b="1" spc="-5" dirty="0" smtClean="0">
                <a:latin typeface="Times New Roman"/>
                <a:cs typeface="Times New Roman"/>
              </a:rPr>
              <a:t>по	</a:t>
            </a:r>
            <a:r>
              <a:rPr lang="ru-RU" b="1" spc="-10" dirty="0" smtClean="0">
                <a:latin typeface="Times New Roman"/>
                <a:cs typeface="Times New Roman"/>
              </a:rPr>
              <a:t>физической </a:t>
            </a:r>
            <a:r>
              <a:rPr lang="ru-RU" b="1" spc="-30" dirty="0" smtClean="0">
                <a:latin typeface="Times New Roman"/>
                <a:cs typeface="Times New Roman"/>
              </a:rPr>
              <a:t>культуре  </a:t>
            </a:r>
            <a:r>
              <a:rPr lang="ru-RU" b="1" spc="-5" dirty="0" smtClean="0">
                <a:latin typeface="Times New Roman"/>
                <a:cs typeface="Times New Roman"/>
              </a:rPr>
              <a:t>и </a:t>
            </a:r>
            <a:r>
              <a:rPr lang="ru-RU" b="1" spc="-10" dirty="0" smtClean="0">
                <a:latin typeface="Times New Roman"/>
                <a:cs typeface="Times New Roman"/>
              </a:rPr>
              <a:t>другие </a:t>
            </a:r>
            <a:r>
              <a:rPr lang="ru-RU" b="1" spc="-5" dirty="0" smtClean="0">
                <a:latin typeface="Times New Roman"/>
                <a:cs typeface="Times New Roman"/>
              </a:rPr>
              <a:t>специалисты. </a:t>
            </a:r>
            <a:r>
              <a:rPr lang="ru-RU" b="1" spc="-30" dirty="0" smtClean="0">
                <a:latin typeface="Times New Roman"/>
                <a:cs typeface="Times New Roman"/>
              </a:rPr>
              <a:t>Результаты </a:t>
            </a:r>
            <a:r>
              <a:rPr lang="ru-RU" b="1" spc="-20" dirty="0" smtClean="0">
                <a:latin typeface="Times New Roman"/>
                <a:cs typeface="Times New Roman"/>
              </a:rPr>
              <a:t>контроля </a:t>
            </a:r>
            <a:r>
              <a:rPr lang="ru-RU" b="1" spc="-5" dirty="0" smtClean="0">
                <a:latin typeface="Times New Roman"/>
                <a:cs typeface="Times New Roman"/>
              </a:rPr>
              <a:t>оформляются в</a:t>
            </a:r>
            <a:r>
              <a:rPr lang="ru-RU" b="1" spc="85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виде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12700" algn="l">
              <a:lnSpc>
                <a:spcPct val="100000"/>
              </a:lnSpc>
            </a:pPr>
            <a:r>
              <a:rPr lang="ru-RU" b="1" spc="-5" dirty="0" smtClean="0">
                <a:latin typeface="Times New Roman"/>
                <a:cs typeface="Times New Roman"/>
              </a:rPr>
              <a:t>справки и </a:t>
            </a:r>
            <a:r>
              <a:rPr lang="ru-RU" b="1" spc="-10" dirty="0" smtClean="0">
                <a:latin typeface="Times New Roman"/>
                <a:cs typeface="Times New Roman"/>
              </a:rPr>
              <a:t>обсуждаются </a:t>
            </a:r>
            <a:r>
              <a:rPr lang="ru-RU" b="1" spc="-5" dirty="0" smtClean="0">
                <a:latin typeface="Times New Roman"/>
                <a:cs typeface="Times New Roman"/>
              </a:rPr>
              <a:t>на </a:t>
            </a:r>
            <a:r>
              <a:rPr lang="ru-RU" b="1" spc="-20" dirty="0" smtClean="0">
                <a:latin typeface="Times New Roman"/>
                <a:cs typeface="Times New Roman"/>
              </a:rPr>
              <a:t>педагогическом </a:t>
            </a:r>
            <a:r>
              <a:rPr lang="ru-RU" b="1" spc="-5" dirty="0" smtClean="0">
                <a:latin typeface="Times New Roman"/>
                <a:cs typeface="Times New Roman"/>
              </a:rPr>
              <a:t>совете или</a:t>
            </a:r>
            <a:r>
              <a:rPr lang="ru-RU" b="1" spc="110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совещании.</a:t>
            </a:r>
            <a:endParaRPr lang="ru-RU" b="1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260971" cy="899176"/>
          </a:xfrm>
        </p:spPr>
        <p:txBody>
          <a:bodyPr/>
          <a:lstStyle/>
          <a:p>
            <a:r>
              <a:rPr lang="ru-RU" spc="-5" dirty="0" smtClean="0"/>
              <a:t>Сравнительный</a:t>
            </a:r>
            <a:r>
              <a:rPr lang="ru-RU" spc="30" dirty="0" smtClean="0"/>
              <a:t> </a:t>
            </a:r>
            <a:r>
              <a:rPr lang="ru-RU" spc="-15" dirty="0" smtClean="0"/>
              <a:t>(взаимоконтроль)контроль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533401"/>
            <a:ext cx="8763000" cy="6432530"/>
          </a:xfrm>
        </p:spPr>
        <p:txBody>
          <a:bodyPr/>
          <a:lstStyle/>
          <a:p>
            <a:pPr marL="927100">
              <a:lnSpc>
                <a:spcPct val="100000"/>
              </a:lnSpc>
              <a:spcBef>
                <a:spcPts val="105"/>
              </a:spcBef>
              <a:tabLst>
                <a:tab pos="4703445" algn="l"/>
              </a:tabLst>
            </a:pPr>
            <a:r>
              <a:rPr lang="ru-RU" sz="2200" b="1" spc="-10" dirty="0" smtClean="0">
                <a:latin typeface="Times New Roman"/>
                <a:cs typeface="Times New Roman"/>
              </a:rPr>
              <a:t>Взаимоконтроль </a:t>
            </a:r>
            <a:r>
              <a:rPr lang="ru-RU" sz="2200" b="1" spc="2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осуществляется	</a:t>
            </a:r>
            <a:r>
              <a:rPr lang="ru-RU" sz="2200" b="1" spc="-10" dirty="0" smtClean="0">
                <a:latin typeface="Times New Roman"/>
                <a:cs typeface="Times New Roman"/>
              </a:rPr>
              <a:t>педагогами </a:t>
            </a:r>
            <a:r>
              <a:rPr lang="ru-RU" sz="2200" b="1" spc="-15" dirty="0" smtClean="0">
                <a:latin typeface="Times New Roman"/>
                <a:cs typeface="Times New Roman"/>
              </a:rPr>
              <a:t>дошкольного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sz="2200" b="1" dirty="0" smtClean="0">
                <a:latin typeface="Times New Roman"/>
                <a:cs typeface="Times New Roman"/>
              </a:rPr>
              <a:t>учреждения.</a:t>
            </a:r>
          </a:p>
          <a:p>
            <a:pPr marL="927100">
              <a:lnSpc>
                <a:spcPct val="100000"/>
              </a:lnSpc>
            </a:pPr>
            <a:r>
              <a:rPr lang="ru-RU" sz="2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Целями </a:t>
            </a:r>
            <a:r>
              <a:rPr lang="ru-RU" sz="2200" b="1" spc="-10" dirty="0" smtClean="0">
                <a:latin typeface="Times New Roman"/>
                <a:cs typeface="Times New Roman"/>
              </a:rPr>
              <a:t>данного </a:t>
            </a:r>
            <a:r>
              <a:rPr lang="ru-RU" sz="2200" b="1" spc="-5" dirty="0" smtClean="0">
                <a:latin typeface="Times New Roman"/>
                <a:cs typeface="Times New Roman"/>
              </a:rPr>
              <a:t>вида </a:t>
            </a:r>
            <a:r>
              <a:rPr lang="ru-RU" sz="2200" b="1" spc="-15" dirty="0" smtClean="0">
                <a:latin typeface="Times New Roman"/>
                <a:cs typeface="Times New Roman"/>
              </a:rPr>
              <a:t>контроля </a:t>
            </a:r>
            <a:r>
              <a:rPr lang="ru-RU" sz="2200" b="1" spc="-5" dirty="0" smtClean="0">
                <a:latin typeface="Times New Roman"/>
                <a:cs typeface="Times New Roman"/>
              </a:rPr>
              <a:t>являются: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 marR="2136140">
              <a:lnSpc>
                <a:spcPct val="100000"/>
              </a:lnSpc>
              <a:buAutoNum type="arabicParenR"/>
              <a:tabLst>
                <a:tab pos="351790" algn="l"/>
                <a:tab pos="5081270" algn="l"/>
              </a:tabLst>
            </a:pPr>
            <a:r>
              <a:rPr lang="ru-RU" sz="2200" b="1" spc="-10" dirty="0" smtClean="0">
                <a:latin typeface="Times New Roman"/>
                <a:cs typeface="Times New Roman"/>
              </a:rPr>
              <a:t>согласование, </a:t>
            </a:r>
            <a:r>
              <a:rPr lang="ru-RU" sz="2200" b="1" spc="25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координация </a:t>
            </a:r>
            <a:r>
              <a:rPr lang="ru-RU" sz="2200" b="1" spc="2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деятельности	</a:t>
            </a:r>
            <a:r>
              <a:rPr lang="ru-RU" sz="2200" b="1" spc="-5" dirty="0" smtClean="0">
                <a:latin typeface="Times New Roman"/>
                <a:cs typeface="Times New Roman"/>
              </a:rPr>
              <a:t>воспитателей,  </a:t>
            </a:r>
            <a:r>
              <a:rPr lang="ru-RU" sz="2200" b="1" dirty="0" smtClean="0">
                <a:latin typeface="Times New Roman"/>
                <a:cs typeface="Times New Roman"/>
              </a:rPr>
              <a:t>работающих в </a:t>
            </a:r>
            <a:r>
              <a:rPr lang="ru-RU" sz="2200" b="1" spc="-10" dirty="0" smtClean="0">
                <a:latin typeface="Times New Roman"/>
                <a:cs typeface="Times New Roman"/>
              </a:rPr>
              <a:t>одной</a:t>
            </a:r>
            <a:r>
              <a:rPr lang="ru-RU" sz="2200" b="1" spc="-50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группе;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arenR"/>
              <a:tabLst>
                <a:tab pos="351790" algn="l"/>
                <a:tab pos="4713605" algn="l"/>
              </a:tabLst>
            </a:pPr>
            <a:r>
              <a:rPr lang="ru-RU" sz="2200" b="1" spc="-5" dirty="0" smtClean="0">
                <a:latin typeface="Times New Roman"/>
                <a:cs typeface="Times New Roman"/>
              </a:rPr>
              <a:t>демократизация </a:t>
            </a:r>
            <a:r>
              <a:rPr lang="ru-RU" sz="2200" b="1" spc="2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процесса </a:t>
            </a:r>
            <a:r>
              <a:rPr lang="ru-RU" sz="2200" b="1" spc="25" dirty="0" smtClean="0">
                <a:latin typeface="Times New Roman"/>
                <a:cs typeface="Times New Roman"/>
              </a:rPr>
              <a:t> </a:t>
            </a:r>
            <a:r>
              <a:rPr lang="ru-RU" sz="2200" b="1" spc="-5" dirty="0" smtClean="0">
                <a:latin typeface="Times New Roman"/>
                <a:cs typeface="Times New Roman"/>
              </a:rPr>
              <a:t>управления	</a:t>
            </a:r>
            <a:r>
              <a:rPr lang="ru-RU" sz="2200" b="1" spc="-15" dirty="0" smtClean="0">
                <a:latin typeface="Times New Roman"/>
                <a:cs typeface="Times New Roman"/>
              </a:rPr>
              <a:t>дошкольным</a:t>
            </a:r>
            <a:r>
              <a:rPr lang="ru-RU" sz="2200" b="1" spc="-3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учреждением, </a:t>
            </a:r>
            <a:r>
              <a:rPr lang="ru-RU" sz="2200" b="1" spc="-10" dirty="0" smtClean="0">
                <a:latin typeface="Times New Roman"/>
                <a:cs typeface="Times New Roman"/>
              </a:rPr>
              <a:t>привлечение </a:t>
            </a:r>
            <a:r>
              <a:rPr lang="ru-RU" sz="2200" b="1" spc="-15" dirty="0" smtClean="0">
                <a:latin typeface="Times New Roman"/>
                <a:cs typeface="Times New Roman"/>
              </a:rPr>
              <a:t>педагогов </a:t>
            </a:r>
            <a:r>
              <a:rPr lang="ru-RU" sz="2200" b="1" spc="1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к	</a:t>
            </a:r>
            <a:r>
              <a:rPr lang="ru-RU" sz="2200" b="1" spc="-10" dirty="0" smtClean="0">
                <a:latin typeface="Times New Roman"/>
                <a:cs typeface="Times New Roman"/>
              </a:rPr>
              <a:t>контрольной</a:t>
            </a:r>
            <a:r>
              <a:rPr lang="ru-RU" sz="2200" b="1" spc="-5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функции.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 marR="758190" indent="914400">
              <a:lnSpc>
                <a:spcPct val="100000"/>
              </a:lnSpc>
              <a:tabLst>
                <a:tab pos="2945130" algn="l"/>
                <a:tab pos="3561715" algn="l"/>
              </a:tabLst>
            </a:pPr>
            <a:r>
              <a:rPr lang="ru-RU" sz="2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В </a:t>
            </a:r>
            <a:r>
              <a:rPr lang="ru-RU" sz="2200" b="1" spc="-1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первом </a:t>
            </a:r>
            <a:r>
              <a:rPr lang="ru-RU" sz="2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случае </a:t>
            </a:r>
            <a:r>
              <a:rPr lang="ru-RU" sz="2200" b="1" dirty="0" smtClean="0">
                <a:latin typeface="Times New Roman"/>
                <a:cs typeface="Times New Roman"/>
              </a:rPr>
              <a:t>воспитатели </a:t>
            </a:r>
            <a:r>
              <a:rPr lang="ru-RU" sz="2200" b="1" spc="-10" dirty="0" smtClean="0">
                <a:latin typeface="Times New Roman"/>
                <a:cs typeface="Times New Roman"/>
              </a:rPr>
              <a:t>изучают </a:t>
            </a:r>
            <a:r>
              <a:rPr lang="ru-RU" sz="2200" b="1" spc="-5" dirty="0" smtClean="0">
                <a:latin typeface="Times New Roman"/>
                <a:cs typeface="Times New Roman"/>
              </a:rPr>
              <a:t>друг </a:t>
            </a:r>
            <a:r>
              <a:rPr lang="ru-RU" sz="2200" b="1" dirty="0" smtClean="0">
                <a:latin typeface="Times New Roman"/>
                <a:cs typeface="Times New Roman"/>
              </a:rPr>
              <a:t>у </a:t>
            </a:r>
            <a:r>
              <a:rPr lang="ru-RU" sz="2200" b="1" spc="-5" dirty="0" smtClean="0">
                <a:latin typeface="Times New Roman"/>
                <a:cs typeface="Times New Roman"/>
              </a:rPr>
              <a:t>друга </a:t>
            </a:r>
            <a:r>
              <a:rPr lang="ru-RU" sz="2200" b="1" spc="-10" dirty="0" smtClean="0">
                <a:latin typeface="Times New Roman"/>
                <a:cs typeface="Times New Roman"/>
              </a:rPr>
              <a:t>какую-либо  </a:t>
            </a:r>
            <a:r>
              <a:rPr lang="ru-RU" sz="2200" b="1" dirty="0" smtClean="0">
                <a:latin typeface="Times New Roman"/>
                <a:cs typeface="Times New Roman"/>
              </a:rPr>
              <a:t>деятельность, </a:t>
            </a:r>
            <a:r>
              <a:rPr lang="ru-RU" sz="2200" b="1" spc="15" dirty="0" smtClean="0">
                <a:latin typeface="Times New Roman"/>
                <a:cs typeface="Times New Roman"/>
              </a:rPr>
              <a:t> </a:t>
            </a:r>
            <a:r>
              <a:rPr lang="ru-RU" sz="2200" b="1" spc="-10" dirty="0" smtClean="0">
                <a:latin typeface="Times New Roman"/>
                <a:cs typeface="Times New Roman"/>
              </a:rPr>
              <a:t>оценивают	</a:t>
            </a:r>
            <a:r>
              <a:rPr lang="ru-RU" sz="2200" b="1" dirty="0" smtClean="0">
                <a:latin typeface="Times New Roman"/>
                <a:cs typeface="Times New Roman"/>
              </a:rPr>
              <a:t>ее</a:t>
            </a:r>
            <a:r>
              <a:rPr lang="ru-RU" sz="2200" b="1" spc="484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и	</a:t>
            </a:r>
            <a:r>
              <a:rPr lang="ru-RU" sz="2200" b="1" spc="-10" dirty="0" smtClean="0">
                <a:latin typeface="Times New Roman"/>
                <a:cs typeface="Times New Roman"/>
              </a:rPr>
              <a:t>обсуждают </a:t>
            </a:r>
            <a:r>
              <a:rPr lang="ru-RU" sz="2200" b="1" spc="-5" dirty="0" smtClean="0">
                <a:latin typeface="Times New Roman"/>
                <a:cs typeface="Times New Roman"/>
              </a:rPr>
              <a:t>возможность</a:t>
            </a:r>
            <a:r>
              <a:rPr lang="ru-RU" sz="2200" b="1" dirty="0" smtClean="0">
                <a:latin typeface="Times New Roman"/>
                <a:cs typeface="Times New Roman"/>
              </a:rPr>
              <a:t> </a:t>
            </a:r>
            <a:r>
              <a:rPr lang="ru-RU" sz="2200" b="1" spc="-20" dirty="0" smtClean="0">
                <a:latin typeface="Times New Roman"/>
                <a:cs typeface="Times New Roman"/>
              </a:rPr>
              <a:t>согласовывать,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28215" algn="l"/>
                <a:tab pos="3223895" algn="l"/>
              </a:tabLst>
            </a:pPr>
            <a:r>
              <a:rPr lang="ru-RU" sz="2200" b="1" spc="-15" dirty="0" smtClean="0">
                <a:latin typeface="Times New Roman"/>
                <a:cs typeface="Times New Roman"/>
              </a:rPr>
              <a:t>координировать </a:t>
            </a:r>
            <a:r>
              <a:rPr lang="ru-RU" sz="2200" b="1" spc="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ее	в  </a:t>
            </a:r>
            <a:r>
              <a:rPr lang="ru-RU" sz="2200" b="1" spc="-5" dirty="0" smtClean="0">
                <a:latin typeface="Times New Roman"/>
                <a:cs typeface="Times New Roman"/>
              </a:rPr>
              <a:t>целях	</a:t>
            </a:r>
            <a:r>
              <a:rPr lang="ru-RU" sz="2200" b="1" dirty="0" smtClean="0">
                <a:latin typeface="Times New Roman"/>
                <a:cs typeface="Times New Roman"/>
              </a:rPr>
              <a:t>совершенствования </a:t>
            </a:r>
            <a:r>
              <a:rPr lang="ru-RU" sz="2200" b="1" spc="-10" dirty="0" smtClean="0">
                <a:latin typeface="Times New Roman"/>
                <a:cs typeface="Times New Roman"/>
              </a:rPr>
              <a:t>образовательного</a:t>
            </a:r>
            <a:r>
              <a:rPr lang="ru-RU" sz="2200" b="1" spc="-5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процесса.</a:t>
            </a:r>
          </a:p>
          <a:p>
            <a:pPr marL="12700" marR="5080" indent="914400">
              <a:lnSpc>
                <a:spcPct val="100000"/>
              </a:lnSpc>
              <a:spcBef>
                <a:spcPts val="5"/>
              </a:spcBef>
              <a:tabLst>
                <a:tab pos="1677670" algn="l"/>
              </a:tabLst>
            </a:pPr>
            <a:r>
              <a:rPr lang="ru-RU" sz="2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Во </a:t>
            </a:r>
            <a:r>
              <a:rPr lang="ru-RU" sz="2200" b="1" spc="-15" dirty="0" smtClean="0">
                <a:solidFill>
                  <a:srgbClr val="00B050"/>
                </a:solidFill>
                <a:latin typeface="Times New Roman"/>
                <a:cs typeface="Times New Roman"/>
              </a:rPr>
              <a:t>втором </a:t>
            </a:r>
            <a:r>
              <a:rPr lang="ru-RU" sz="22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случае </a:t>
            </a:r>
            <a:r>
              <a:rPr lang="ru-RU" sz="2200" b="1" spc="-10" dirty="0" smtClean="0">
                <a:latin typeface="Times New Roman"/>
                <a:cs typeface="Times New Roman"/>
              </a:rPr>
              <a:t>взаимоконтроль </a:t>
            </a:r>
            <a:r>
              <a:rPr lang="ru-RU" sz="2200" b="1" dirty="0" smtClean="0">
                <a:latin typeface="Times New Roman"/>
                <a:cs typeface="Times New Roman"/>
              </a:rPr>
              <a:t>осуществляется </a:t>
            </a:r>
            <a:r>
              <a:rPr lang="ru-RU" sz="2200" b="1" spc="-10" dirty="0" smtClean="0">
                <a:latin typeface="Times New Roman"/>
                <a:cs typeface="Times New Roman"/>
              </a:rPr>
              <a:t>педагогами  </a:t>
            </a:r>
            <a:r>
              <a:rPr lang="ru-RU" sz="2200" b="1" spc="-5" dirty="0" smtClean="0">
                <a:latin typeface="Times New Roman"/>
                <a:cs typeface="Times New Roman"/>
              </a:rPr>
              <a:t>параллельных	групп. </a:t>
            </a:r>
            <a:r>
              <a:rPr lang="ru-RU" sz="2200" b="1" spc="-20" dirty="0" smtClean="0">
                <a:latin typeface="Times New Roman"/>
                <a:cs typeface="Times New Roman"/>
              </a:rPr>
              <a:t>Необходимо </a:t>
            </a:r>
            <a:r>
              <a:rPr lang="ru-RU" sz="2200" b="1" spc="-5" dirty="0" smtClean="0">
                <a:latin typeface="Times New Roman"/>
                <a:cs typeface="Times New Roman"/>
              </a:rPr>
              <a:t>грамотно определить содержание </a:t>
            </a:r>
            <a:r>
              <a:rPr lang="ru-RU" sz="2200" b="1" dirty="0" smtClean="0">
                <a:latin typeface="Times New Roman"/>
                <a:cs typeface="Times New Roman"/>
              </a:rPr>
              <a:t>вопросов  </a:t>
            </a:r>
            <a:r>
              <a:rPr lang="ru-RU" sz="2200" b="1" spc="-10" dirty="0" smtClean="0">
                <a:latin typeface="Times New Roman"/>
                <a:cs typeface="Times New Roman"/>
              </a:rPr>
              <a:t>взаимоконтроля; можно включить </a:t>
            </a:r>
            <a:r>
              <a:rPr lang="ru-RU" sz="2200" b="1" dirty="0" smtClean="0">
                <a:latin typeface="Times New Roman"/>
                <a:cs typeface="Times New Roman"/>
              </a:rPr>
              <a:t>такие вопросы, </a:t>
            </a:r>
            <a:r>
              <a:rPr lang="ru-RU" sz="2200" b="1" spc="-15" dirty="0" smtClean="0">
                <a:latin typeface="Times New Roman"/>
                <a:cs typeface="Times New Roman"/>
              </a:rPr>
              <a:t>как </a:t>
            </a:r>
            <a:r>
              <a:rPr lang="ru-RU" sz="2200" b="1" spc="-5" dirty="0" smtClean="0">
                <a:latin typeface="Times New Roman"/>
                <a:cs typeface="Times New Roman"/>
              </a:rPr>
              <a:t>создание </a:t>
            </a:r>
            <a:r>
              <a:rPr lang="ru-RU" sz="2200" b="1" dirty="0" smtClean="0">
                <a:latin typeface="Times New Roman"/>
                <a:cs typeface="Times New Roman"/>
              </a:rPr>
              <a:t>условий</a:t>
            </a:r>
            <a:r>
              <a:rPr lang="ru-RU" sz="2200" b="1" spc="65" dirty="0" smtClean="0"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atin typeface="Times New Roman"/>
                <a:cs typeface="Times New Roman"/>
              </a:rPr>
              <a:t>для</a:t>
            </a:r>
          </a:p>
          <a:p>
            <a:pPr marL="12700">
              <a:lnSpc>
                <a:spcPct val="100000"/>
              </a:lnSpc>
            </a:pPr>
            <a:r>
              <a:rPr lang="ru-RU" sz="2200" b="1" dirty="0" smtClean="0">
                <a:latin typeface="Times New Roman"/>
                <a:cs typeface="Times New Roman"/>
              </a:rPr>
              <a:t>различных </a:t>
            </a:r>
            <a:r>
              <a:rPr lang="ru-RU" sz="2200" b="1" spc="-5" dirty="0" smtClean="0">
                <a:latin typeface="Times New Roman"/>
                <a:cs typeface="Times New Roman"/>
              </a:rPr>
              <a:t>видов </a:t>
            </a:r>
            <a:r>
              <a:rPr lang="ru-RU" sz="2200" b="1" dirty="0" smtClean="0">
                <a:latin typeface="Times New Roman"/>
                <a:cs typeface="Times New Roman"/>
              </a:rPr>
              <a:t>деятельности </a:t>
            </a:r>
            <a:r>
              <a:rPr lang="ru-RU" sz="2200" b="1" spc="-5" dirty="0" smtClean="0">
                <a:latin typeface="Times New Roman"/>
                <a:cs typeface="Times New Roman"/>
              </a:rPr>
              <a:t>(игровой, </a:t>
            </a:r>
            <a:r>
              <a:rPr lang="ru-RU" sz="2200" b="1" spc="-10" dirty="0" smtClean="0">
                <a:latin typeface="Times New Roman"/>
                <a:cs typeface="Times New Roman"/>
              </a:rPr>
              <a:t>познавательной,</a:t>
            </a:r>
            <a:r>
              <a:rPr lang="ru-RU" sz="2200" b="1" spc="15" dirty="0" smtClean="0">
                <a:latin typeface="Times New Roman"/>
                <a:cs typeface="Times New Roman"/>
              </a:rPr>
              <a:t> </a:t>
            </a:r>
            <a:r>
              <a:rPr lang="ru-RU" sz="2200" b="1" spc="-15" dirty="0" smtClean="0">
                <a:latin typeface="Times New Roman"/>
                <a:cs typeface="Times New Roman"/>
              </a:rPr>
              <a:t>трудовой,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sz="2200" b="1" dirty="0" smtClean="0">
                <a:latin typeface="Times New Roman"/>
                <a:cs typeface="Times New Roman"/>
              </a:rPr>
              <a:t>изобразительной и </a:t>
            </a:r>
            <a:r>
              <a:rPr lang="ru-RU" sz="2200" b="1" spc="-80" dirty="0" smtClean="0">
                <a:latin typeface="Times New Roman"/>
                <a:cs typeface="Times New Roman"/>
              </a:rPr>
              <a:t>т. </a:t>
            </a:r>
            <a:r>
              <a:rPr lang="ru-RU" sz="2200" b="1" dirty="0" smtClean="0">
                <a:latin typeface="Times New Roman"/>
                <a:cs typeface="Times New Roman"/>
              </a:rPr>
              <a:t>д.), </a:t>
            </a:r>
            <a:r>
              <a:rPr lang="ru-RU" sz="2200" b="1" spc="-5" dirty="0" smtClean="0">
                <a:latin typeface="Times New Roman"/>
                <a:cs typeface="Times New Roman"/>
              </a:rPr>
              <a:t>содержание родительских</a:t>
            </a:r>
            <a:r>
              <a:rPr lang="ru-RU" sz="2200" b="1" spc="30" dirty="0" smtClean="0">
                <a:latin typeface="Times New Roman"/>
                <a:cs typeface="Times New Roman"/>
              </a:rPr>
              <a:t> </a:t>
            </a:r>
            <a:r>
              <a:rPr lang="ru-RU" sz="2200" b="1" spc="-25" dirty="0" smtClean="0">
                <a:latin typeface="Times New Roman"/>
                <a:cs typeface="Times New Roman"/>
              </a:rPr>
              <a:t>уголков</a:t>
            </a:r>
            <a:endParaRPr lang="ru-RU" sz="2200" b="1" dirty="0" smtClean="0">
              <a:latin typeface="Times New Roman"/>
              <a:cs typeface="Times New Roman"/>
            </a:endParaRP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5379" y="3749802"/>
            <a:ext cx="3275329" cy="2255520"/>
          </a:xfrm>
          <a:custGeom>
            <a:avLst/>
            <a:gdLst/>
            <a:ahLst/>
            <a:cxnLst/>
            <a:rect l="l" t="t" r="r" b="b"/>
            <a:pathLst>
              <a:path w="3275329" h="2255520">
                <a:moveTo>
                  <a:pt x="1637665" y="0"/>
                </a:moveTo>
                <a:lnTo>
                  <a:pt x="1581362" y="653"/>
                </a:lnTo>
                <a:lnTo>
                  <a:pt x="1525536" y="2601"/>
                </a:lnTo>
                <a:lnTo>
                  <a:pt x="1470217" y="5821"/>
                </a:lnTo>
                <a:lnTo>
                  <a:pt x="1415435" y="10293"/>
                </a:lnTo>
                <a:lnTo>
                  <a:pt x="1361222" y="15995"/>
                </a:lnTo>
                <a:lnTo>
                  <a:pt x="1307607" y="22908"/>
                </a:lnTo>
                <a:lnTo>
                  <a:pt x="1254622" y="31009"/>
                </a:lnTo>
                <a:lnTo>
                  <a:pt x="1202296" y="40277"/>
                </a:lnTo>
                <a:lnTo>
                  <a:pt x="1150659" y="50693"/>
                </a:lnTo>
                <a:lnTo>
                  <a:pt x="1099744" y="62234"/>
                </a:lnTo>
                <a:lnTo>
                  <a:pt x="1049579" y="74880"/>
                </a:lnTo>
                <a:lnTo>
                  <a:pt x="1000196" y="88610"/>
                </a:lnTo>
                <a:lnTo>
                  <a:pt x="951625" y="103402"/>
                </a:lnTo>
                <a:lnTo>
                  <a:pt x="903896" y="119237"/>
                </a:lnTo>
                <a:lnTo>
                  <a:pt x="857040" y="136092"/>
                </a:lnTo>
                <a:lnTo>
                  <a:pt x="811087" y="153947"/>
                </a:lnTo>
                <a:lnTo>
                  <a:pt x="766069" y="172781"/>
                </a:lnTo>
                <a:lnTo>
                  <a:pt x="722014" y="192573"/>
                </a:lnTo>
                <a:lnTo>
                  <a:pt x="678955" y="213301"/>
                </a:lnTo>
                <a:lnTo>
                  <a:pt x="636921" y="234946"/>
                </a:lnTo>
                <a:lnTo>
                  <a:pt x="595942" y="257485"/>
                </a:lnTo>
                <a:lnTo>
                  <a:pt x="556050" y="280899"/>
                </a:lnTo>
                <a:lnTo>
                  <a:pt x="517275" y="305165"/>
                </a:lnTo>
                <a:lnTo>
                  <a:pt x="479647" y="330263"/>
                </a:lnTo>
                <a:lnTo>
                  <a:pt x="443196" y="356172"/>
                </a:lnTo>
                <a:lnTo>
                  <a:pt x="407954" y="382871"/>
                </a:lnTo>
                <a:lnTo>
                  <a:pt x="373951" y="410339"/>
                </a:lnTo>
                <a:lnTo>
                  <a:pt x="341216" y="438555"/>
                </a:lnTo>
                <a:lnTo>
                  <a:pt x="309782" y="467498"/>
                </a:lnTo>
                <a:lnTo>
                  <a:pt x="279677" y="497147"/>
                </a:lnTo>
                <a:lnTo>
                  <a:pt x="250933" y="527482"/>
                </a:lnTo>
                <a:lnTo>
                  <a:pt x="223581" y="558480"/>
                </a:lnTo>
                <a:lnTo>
                  <a:pt x="197649" y="590121"/>
                </a:lnTo>
                <a:lnTo>
                  <a:pt x="173170" y="622384"/>
                </a:lnTo>
                <a:lnTo>
                  <a:pt x="150174" y="655248"/>
                </a:lnTo>
                <a:lnTo>
                  <a:pt x="128690" y="688693"/>
                </a:lnTo>
                <a:lnTo>
                  <a:pt x="108750" y="722696"/>
                </a:lnTo>
                <a:lnTo>
                  <a:pt x="90384" y="757238"/>
                </a:lnTo>
                <a:lnTo>
                  <a:pt x="73623" y="792297"/>
                </a:lnTo>
                <a:lnTo>
                  <a:pt x="58496" y="827851"/>
                </a:lnTo>
                <a:lnTo>
                  <a:pt x="45035" y="863881"/>
                </a:lnTo>
                <a:lnTo>
                  <a:pt x="33270" y="900366"/>
                </a:lnTo>
                <a:lnTo>
                  <a:pt x="23231" y="937283"/>
                </a:lnTo>
                <a:lnTo>
                  <a:pt x="14949" y="974612"/>
                </a:lnTo>
                <a:lnTo>
                  <a:pt x="8454" y="1012333"/>
                </a:lnTo>
                <a:lnTo>
                  <a:pt x="3777" y="1050424"/>
                </a:lnTo>
                <a:lnTo>
                  <a:pt x="949" y="1088864"/>
                </a:lnTo>
                <a:lnTo>
                  <a:pt x="0" y="1127633"/>
                </a:lnTo>
                <a:lnTo>
                  <a:pt x="949" y="1166401"/>
                </a:lnTo>
                <a:lnTo>
                  <a:pt x="3777" y="1204841"/>
                </a:lnTo>
                <a:lnTo>
                  <a:pt x="8454" y="1242932"/>
                </a:lnTo>
                <a:lnTo>
                  <a:pt x="14949" y="1280653"/>
                </a:lnTo>
                <a:lnTo>
                  <a:pt x="23231" y="1317982"/>
                </a:lnTo>
                <a:lnTo>
                  <a:pt x="33270" y="1354899"/>
                </a:lnTo>
                <a:lnTo>
                  <a:pt x="45035" y="1391384"/>
                </a:lnTo>
                <a:lnTo>
                  <a:pt x="58496" y="1427414"/>
                </a:lnTo>
                <a:lnTo>
                  <a:pt x="73623" y="1462968"/>
                </a:lnTo>
                <a:lnTo>
                  <a:pt x="90384" y="1498027"/>
                </a:lnTo>
                <a:lnTo>
                  <a:pt x="108750" y="1532569"/>
                </a:lnTo>
                <a:lnTo>
                  <a:pt x="128690" y="1566572"/>
                </a:lnTo>
                <a:lnTo>
                  <a:pt x="150174" y="1600017"/>
                </a:lnTo>
                <a:lnTo>
                  <a:pt x="173170" y="1632881"/>
                </a:lnTo>
                <a:lnTo>
                  <a:pt x="197649" y="1665144"/>
                </a:lnTo>
                <a:lnTo>
                  <a:pt x="223581" y="1696785"/>
                </a:lnTo>
                <a:lnTo>
                  <a:pt x="250933" y="1727783"/>
                </a:lnTo>
                <a:lnTo>
                  <a:pt x="279677" y="1758118"/>
                </a:lnTo>
                <a:lnTo>
                  <a:pt x="309782" y="1787767"/>
                </a:lnTo>
                <a:lnTo>
                  <a:pt x="341216" y="1816710"/>
                </a:lnTo>
                <a:lnTo>
                  <a:pt x="373951" y="1844926"/>
                </a:lnTo>
                <a:lnTo>
                  <a:pt x="407954" y="1872394"/>
                </a:lnTo>
                <a:lnTo>
                  <a:pt x="443196" y="1899093"/>
                </a:lnTo>
                <a:lnTo>
                  <a:pt x="479647" y="1925002"/>
                </a:lnTo>
                <a:lnTo>
                  <a:pt x="517275" y="1950100"/>
                </a:lnTo>
                <a:lnTo>
                  <a:pt x="556050" y="1974366"/>
                </a:lnTo>
                <a:lnTo>
                  <a:pt x="595942" y="1997780"/>
                </a:lnTo>
                <a:lnTo>
                  <a:pt x="636921" y="2020319"/>
                </a:lnTo>
                <a:lnTo>
                  <a:pt x="678955" y="2041964"/>
                </a:lnTo>
                <a:lnTo>
                  <a:pt x="722014" y="2062692"/>
                </a:lnTo>
                <a:lnTo>
                  <a:pt x="766069" y="2082484"/>
                </a:lnTo>
                <a:lnTo>
                  <a:pt x="811087" y="2101318"/>
                </a:lnTo>
                <a:lnTo>
                  <a:pt x="857040" y="2119173"/>
                </a:lnTo>
                <a:lnTo>
                  <a:pt x="903896" y="2136028"/>
                </a:lnTo>
                <a:lnTo>
                  <a:pt x="951625" y="2151863"/>
                </a:lnTo>
                <a:lnTo>
                  <a:pt x="1000196" y="2166655"/>
                </a:lnTo>
                <a:lnTo>
                  <a:pt x="1049579" y="2180385"/>
                </a:lnTo>
                <a:lnTo>
                  <a:pt x="1099744" y="2193031"/>
                </a:lnTo>
                <a:lnTo>
                  <a:pt x="1150659" y="2204572"/>
                </a:lnTo>
                <a:lnTo>
                  <a:pt x="1202296" y="2214988"/>
                </a:lnTo>
                <a:lnTo>
                  <a:pt x="1254622" y="2224256"/>
                </a:lnTo>
                <a:lnTo>
                  <a:pt x="1307607" y="2232357"/>
                </a:lnTo>
                <a:lnTo>
                  <a:pt x="1361222" y="2239270"/>
                </a:lnTo>
                <a:lnTo>
                  <a:pt x="1415435" y="2244972"/>
                </a:lnTo>
                <a:lnTo>
                  <a:pt x="1470217" y="2249444"/>
                </a:lnTo>
                <a:lnTo>
                  <a:pt x="1525536" y="2252664"/>
                </a:lnTo>
                <a:lnTo>
                  <a:pt x="1581362" y="2254612"/>
                </a:lnTo>
                <a:lnTo>
                  <a:pt x="1637665" y="2255266"/>
                </a:lnTo>
                <a:lnTo>
                  <a:pt x="1693960" y="2254612"/>
                </a:lnTo>
                <a:lnTo>
                  <a:pt x="1749779" y="2252664"/>
                </a:lnTo>
                <a:lnTo>
                  <a:pt x="1805091" y="2249444"/>
                </a:lnTo>
                <a:lnTo>
                  <a:pt x="1859867" y="2244972"/>
                </a:lnTo>
                <a:lnTo>
                  <a:pt x="1914075" y="2239270"/>
                </a:lnTo>
                <a:lnTo>
                  <a:pt x="1967685" y="2232357"/>
                </a:lnTo>
                <a:lnTo>
                  <a:pt x="2020667" y="2224256"/>
                </a:lnTo>
                <a:lnTo>
                  <a:pt x="2072989" y="2214988"/>
                </a:lnTo>
                <a:lnTo>
                  <a:pt x="2124622" y="2204572"/>
                </a:lnTo>
                <a:lnTo>
                  <a:pt x="2175535" y="2193031"/>
                </a:lnTo>
                <a:lnTo>
                  <a:pt x="2225698" y="2180385"/>
                </a:lnTo>
                <a:lnTo>
                  <a:pt x="2275079" y="2166655"/>
                </a:lnTo>
                <a:lnTo>
                  <a:pt x="2323649" y="2151863"/>
                </a:lnTo>
                <a:lnTo>
                  <a:pt x="2371377" y="2136028"/>
                </a:lnTo>
                <a:lnTo>
                  <a:pt x="2418233" y="2119173"/>
                </a:lnTo>
                <a:lnTo>
                  <a:pt x="2464185" y="2101318"/>
                </a:lnTo>
                <a:lnTo>
                  <a:pt x="2509204" y="2082484"/>
                </a:lnTo>
                <a:lnTo>
                  <a:pt x="2553259" y="2062692"/>
                </a:lnTo>
                <a:lnTo>
                  <a:pt x="2596319" y="2041964"/>
                </a:lnTo>
                <a:lnTo>
                  <a:pt x="2638354" y="2020319"/>
                </a:lnTo>
                <a:lnTo>
                  <a:pt x="2679334" y="1997780"/>
                </a:lnTo>
                <a:lnTo>
                  <a:pt x="2719228" y="1974366"/>
                </a:lnTo>
                <a:lnTo>
                  <a:pt x="2758005" y="1950100"/>
                </a:lnTo>
                <a:lnTo>
                  <a:pt x="2795635" y="1925002"/>
                </a:lnTo>
                <a:lnTo>
                  <a:pt x="2832087" y="1899093"/>
                </a:lnTo>
                <a:lnTo>
                  <a:pt x="2867331" y="1872394"/>
                </a:lnTo>
                <a:lnTo>
                  <a:pt x="2901337" y="1844926"/>
                </a:lnTo>
                <a:lnTo>
                  <a:pt x="2934074" y="1816710"/>
                </a:lnTo>
                <a:lnTo>
                  <a:pt x="2965511" y="1787767"/>
                </a:lnTo>
                <a:lnTo>
                  <a:pt x="2995618" y="1758118"/>
                </a:lnTo>
                <a:lnTo>
                  <a:pt x="3024365" y="1727783"/>
                </a:lnTo>
                <a:lnTo>
                  <a:pt x="3051720" y="1696785"/>
                </a:lnTo>
                <a:lnTo>
                  <a:pt x="3077654" y="1665144"/>
                </a:lnTo>
                <a:lnTo>
                  <a:pt x="3102136" y="1632881"/>
                </a:lnTo>
                <a:lnTo>
                  <a:pt x="3125135" y="1600017"/>
                </a:lnTo>
                <a:lnTo>
                  <a:pt x="3146621" y="1566572"/>
                </a:lnTo>
                <a:lnTo>
                  <a:pt x="3166563" y="1532569"/>
                </a:lnTo>
                <a:lnTo>
                  <a:pt x="3184932" y="1498027"/>
                </a:lnTo>
                <a:lnTo>
                  <a:pt x="3201696" y="1462968"/>
                </a:lnTo>
                <a:lnTo>
                  <a:pt x="3216824" y="1427414"/>
                </a:lnTo>
                <a:lnTo>
                  <a:pt x="3230287" y="1391384"/>
                </a:lnTo>
                <a:lnTo>
                  <a:pt x="3242054" y="1354899"/>
                </a:lnTo>
                <a:lnTo>
                  <a:pt x="3252095" y="1317982"/>
                </a:lnTo>
                <a:lnTo>
                  <a:pt x="3260378" y="1280653"/>
                </a:lnTo>
                <a:lnTo>
                  <a:pt x="3266873" y="1242932"/>
                </a:lnTo>
                <a:lnTo>
                  <a:pt x="3271551" y="1204841"/>
                </a:lnTo>
                <a:lnTo>
                  <a:pt x="3274380" y="1166401"/>
                </a:lnTo>
                <a:lnTo>
                  <a:pt x="3275329" y="1127633"/>
                </a:lnTo>
                <a:lnTo>
                  <a:pt x="3274380" y="1088864"/>
                </a:lnTo>
                <a:lnTo>
                  <a:pt x="3271551" y="1050424"/>
                </a:lnTo>
                <a:lnTo>
                  <a:pt x="3266873" y="1012333"/>
                </a:lnTo>
                <a:lnTo>
                  <a:pt x="3260378" y="974612"/>
                </a:lnTo>
                <a:lnTo>
                  <a:pt x="3252095" y="937283"/>
                </a:lnTo>
                <a:lnTo>
                  <a:pt x="3242054" y="900366"/>
                </a:lnTo>
                <a:lnTo>
                  <a:pt x="3230287" y="863881"/>
                </a:lnTo>
                <a:lnTo>
                  <a:pt x="3216824" y="827851"/>
                </a:lnTo>
                <a:lnTo>
                  <a:pt x="3201696" y="792297"/>
                </a:lnTo>
                <a:lnTo>
                  <a:pt x="3184932" y="757238"/>
                </a:lnTo>
                <a:lnTo>
                  <a:pt x="3166563" y="722696"/>
                </a:lnTo>
                <a:lnTo>
                  <a:pt x="3146621" y="688693"/>
                </a:lnTo>
                <a:lnTo>
                  <a:pt x="3125135" y="655248"/>
                </a:lnTo>
                <a:lnTo>
                  <a:pt x="3102136" y="622384"/>
                </a:lnTo>
                <a:lnTo>
                  <a:pt x="3077654" y="590121"/>
                </a:lnTo>
                <a:lnTo>
                  <a:pt x="3051720" y="558480"/>
                </a:lnTo>
                <a:lnTo>
                  <a:pt x="3024365" y="527482"/>
                </a:lnTo>
                <a:lnTo>
                  <a:pt x="2995618" y="497147"/>
                </a:lnTo>
                <a:lnTo>
                  <a:pt x="2965511" y="467498"/>
                </a:lnTo>
                <a:lnTo>
                  <a:pt x="2934074" y="438555"/>
                </a:lnTo>
                <a:lnTo>
                  <a:pt x="2901337" y="410339"/>
                </a:lnTo>
                <a:lnTo>
                  <a:pt x="2867331" y="382871"/>
                </a:lnTo>
                <a:lnTo>
                  <a:pt x="2832087" y="356172"/>
                </a:lnTo>
                <a:lnTo>
                  <a:pt x="2795635" y="330263"/>
                </a:lnTo>
                <a:lnTo>
                  <a:pt x="2758005" y="305165"/>
                </a:lnTo>
                <a:lnTo>
                  <a:pt x="2719228" y="280899"/>
                </a:lnTo>
                <a:lnTo>
                  <a:pt x="2679334" y="257485"/>
                </a:lnTo>
                <a:lnTo>
                  <a:pt x="2638354" y="234946"/>
                </a:lnTo>
                <a:lnTo>
                  <a:pt x="2596319" y="213301"/>
                </a:lnTo>
                <a:lnTo>
                  <a:pt x="2553259" y="192573"/>
                </a:lnTo>
                <a:lnTo>
                  <a:pt x="2509204" y="172781"/>
                </a:lnTo>
                <a:lnTo>
                  <a:pt x="2464185" y="153947"/>
                </a:lnTo>
                <a:lnTo>
                  <a:pt x="2418233" y="136092"/>
                </a:lnTo>
                <a:lnTo>
                  <a:pt x="2371377" y="119237"/>
                </a:lnTo>
                <a:lnTo>
                  <a:pt x="2323649" y="103402"/>
                </a:lnTo>
                <a:lnTo>
                  <a:pt x="2275079" y="88610"/>
                </a:lnTo>
                <a:lnTo>
                  <a:pt x="2225698" y="74880"/>
                </a:lnTo>
                <a:lnTo>
                  <a:pt x="2175535" y="62234"/>
                </a:lnTo>
                <a:lnTo>
                  <a:pt x="2124622" y="50693"/>
                </a:lnTo>
                <a:lnTo>
                  <a:pt x="2072989" y="40277"/>
                </a:lnTo>
                <a:lnTo>
                  <a:pt x="2020667" y="31009"/>
                </a:lnTo>
                <a:lnTo>
                  <a:pt x="1967685" y="22908"/>
                </a:lnTo>
                <a:lnTo>
                  <a:pt x="1914075" y="15995"/>
                </a:lnTo>
                <a:lnTo>
                  <a:pt x="1859867" y="10293"/>
                </a:lnTo>
                <a:lnTo>
                  <a:pt x="1805091" y="5821"/>
                </a:lnTo>
                <a:lnTo>
                  <a:pt x="1749779" y="2601"/>
                </a:lnTo>
                <a:lnTo>
                  <a:pt x="1693960" y="653"/>
                </a:lnTo>
                <a:lnTo>
                  <a:pt x="16376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05379" y="3749802"/>
            <a:ext cx="3275329" cy="2255520"/>
          </a:xfrm>
          <a:custGeom>
            <a:avLst/>
            <a:gdLst/>
            <a:ahLst/>
            <a:cxnLst/>
            <a:rect l="l" t="t" r="r" b="b"/>
            <a:pathLst>
              <a:path w="3275329" h="2255520">
                <a:moveTo>
                  <a:pt x="0" y="1127633"/>
                </a:moveTo>
                <a:lnTo>
                  <a:pt x="949" y="1088864"/>
                </a:lnTo>
                <a:lnTo>
                  <a:pt x="3777" y="1050424"/>
                </a:lnTo>
                <a:lnTo>
                  <a:pt x="8454" y="1012333"/>
                </a:lnTo>
                <a:lnTo>
                  <a:pt x="14949" y="974612"/>
                </a:lnTo>
                <a:lnTo>
                  <a:pt x="23231" y="937283"/>
                </a:lnTo>
                <a:lnTo>
                  <a:pt x="33270" y="900366"/>
                </a:lnTo>
                <a:lnTo>
                  <a:pt x="45035" y="863881"/>
                </a:lnTo>
                <a:lnTo>
                  <a:pt x="58496" y="827851"/>
                </a:lnTo>
                <a:lnTo>
                  <a:pt x="73623" y="792297"/>
                </a:lnTo>
                <a:lnTo>
                  <a:pt x="90384" y="757238"/>
                </a:lnTo>
                <a:lnTo>
                  <a:pt x="108750" y="722696"/>
                </a:lnTo>
                <a:lnTo>
                  <a:pt x="128690" y="688693"/>
                </a:lnTo>
                <a:lnTo>
                  <a:pt x="150174" y="655248"/>
                </a:lnTo>
                <a:lnTo>
                  <a:pt x="173170" y="622384"/>
                </a:lnTo>
                <a:lnTo>
                  <a:pt x="197649" y="590121"/>
                </a:lnTo>
                <a:lnTo>
                  <a:pt x="223581" y="558480"/>
                </a:lnTo>
                <a:lnTo>
                  <a:pt x="250933" y="527482"/>
                </a:lnTo>
                <a:lnTo>
                  <a:pt x="279677" y="497147"/>
                </a:lnTo>
                <a:lnTo>
                  <a:pt x="309782" y="467498"/>
                </a:lnTo>
                <a:lnTo>
                  <a:pt x="341216" y="438555"/>
                </a:lnTo>
                <a:lnTo>
                  <a:pt x="373951" y="410339"/>
                </a:lnTo>
                <a:lnTo>
                  <a:pt x="407954" y="382871"/>
                </a:lnTo>
                <a:lnTo>
                  <a:pt x="443196" y="356172"/>
                </a:lnTo>
                <a:lnTo>
                  <a:pt x="479647" y="330263"/>
                </a:lnTo>
                <a:lnTo>
                  <a:pt x="517275" y="305165"/>
                </a:lnTo>
                <a:lnTo>
                  <a:pt x="556050" y="280899"/>
                </a:lnTo>
                <a:lnTo>
                  <a:pt x="595942" y="257485"/>
                </a:lnTo>
                <a:lnTo>
                  <a:pt x="636921" y="234946"/>
                </a:lnTo>
                <a:lnTo>
                  <a:pt x="678955" y="213301"/>
                </a:lnTo>
                <a:lnTo>
                  <a:pt x="722014" y="192573"/>
                </a:lnTo>
                <a:lnTo>
                  <a:pt x="766069" y="172781"/>
                </a:lnTo>
                <a:lnTo>
                  <a:pt x="811087" y="153947"/>
                </a:lnTo>
                <a:lnTo>
                  <a:pt x="857040" y="136092"/>
                </a:lnTo>
                <a:lnTo>
                  <a:pt x="903896" y="119237"/>
                </a:lnTo>
                <a:lnTo>
                  <a:pt x="951625" y="103402"/>
                </a:lnTo>
                <a:lnTo>
                  <a:pt x="1000196" y="88610"/>
                </a:lnTo>
                <a:lnTo>
                  <a:pt x="1049579" y="74880"/>
                </a:lnTo>
                <a:lnTo>
                  <a:pt x="1099744" y="62234"/>
                </a:lnTo>
                <a:lnTo>
                  <a:pt x="1150659" y="50693"/>
                </a:lnTo>
                <a:lnTo>
                  <a:pt x="1202296" y="40277"/>
                </a:lnTo>
                <a:lnTo>
                  <a:pt x="1254622" y="31009"/>
                </a:lnTo>
                <a:lnTo>
                  <a:pt x="1307607" y="22908"/>
                </a:lnTo>
                <a:lnTo>
                  <a:pt x="1361222" y="15995"/>
                </a:lnTo>
                <a:lnTo>
                  <a:pt x="1415435" y="10293"/>
                </a:lnTo>
                <a:lnTo>
                  <a:pt x="1470217" y="5821"/>
                </a:lnTo>
                <a:lnTo>
                  <a:pt x="1525536" y="2601"/>
                </a:lnTo>
                <a:lnTo>
                  <a:pt x="1581362" y="653"/>
                </a:lnTo>
                <a:lnTo>
                  <a:pt x="1637665" y="0"/>
                </a:lnTo>
                <a:lnTo>
                  <a:pt x="1693960" y="653"/>
                </a:lnTo>
                <a:lnTo>
                  <a:pt x="1749779" y="2601"/>
                </a:lnTo>
                <a:lnTo>
                  <a:pt x="1805091" y="5821"/>
                </a:lnTo>
                <a:lnTo>
                  <a:pt x="1859867" y="10293"/>
                </a:lnTo>
                <a:lnTo>
                  <a:pt x="1914075" y="15995"/>
                </a:lnTo>
                <a:lnTo>
                  <a:pt x="1967685" y="22908"/>
                </a:lnTo>
                <a:lnTo>
                  <a:pt x="2020667" y="31009"/>
                </a:lnTo>
                <a:lnTo>
                  <a:pt x="2072989" y="40277"/>
                </a:lnTo>
                <a:lnTo>
                  <a:pt x="2124622" y="50693"/>
                </a:lnTo>
                <a:lnTo>
                  <a:pt x="2175535" y="62234"/>
                </a:lnTo>
                <a:lnTo>
                  <a:pt x="2225698" y="74880"/>
                </a:lnTo>
                <a:lnTo>
                  <a:pt x="2275079" y="88610"/>
                </a:lnTo>
                <a:lnTo>
                  <a:pt x="2323649" y="103402"/>
                </a:lnTo>
                <a:lnTo>
                  <a:pt x="2371377" y="119237"/>
                </a:lnTo>
                <a:lnTo>
                  <a:pt x="2418233" y="136092"/>
                </a:lnTo>
                <a:lnTo>
                  <a:pt x="2464185" y="153947"/>
                </a:lnTo>
                <a:lnTo>
                  <a:pt x="2509204" y="172781"/>
                </a:lnTo>
                <a:lnTo>
                  <a:pt x="2553259" y="192573"/>
                </a:lnTo>
                <a:lnTo>
                  <a:pt x="2596319" y="213301"/>
                </a:lnTo>
                <a:lnTo>
                  <a:pt x="2638354" y="234946"/>
                </a:lnTo>
                <a:lnTo>
                  <a:pt x="2679334" y="257485"/>
                </a:lnTo>
                <a:lnTo>
                  <a:pt x="2719228" y="280899"/>
                </a:lnTo>
                <a:lnTo>
                  <a:pt x="2758005" y="305165"/>
                </a:lnTo>
                <a:lnTo>
                  <a:pt x="2795635" y="330263"/>
                </a:lnTo>
                <a:lnTo>
                  <a:pt x="2832087" y="356172"/>
                </a:lnTo>
                <a:lnTo>
                  <a:pt x="2867331" y="382871"/>
                </a:lnTo>
                <a:lnTo>
                  <a:pt x="2901337" y="410339"/>
                </a:lnTo>
                <a:lnTo>
                  <a:pt x="2934074" y="438555"/>
                </a:lnTo>
                <a:lnTo>
                  <a:pt x="2965511" y="467498"/>
                </a:lnTo>
                <a:lnTo>
                  <a:pt x="2995618" y="497147"/>
                </a:lnTo>
                <a:lnTo>
                  <a:pt x="3024365" y="527482"/>
                </a:lnTo>
                <a:lnTo>
                  <a:pt x="3051720" y="558480"/>
                </a:lnTo>
                <a:lnTo>
                  <a:pt x="3077654" y="590121"/>
                </a:lnTo>
                <a:lnTo>
                  <a:pt x="3102136" y="622384"/>
                </a:lnTo>
                <a:lnTo>
                  <a:pt x="3125135" y="655248"/>
                </a:lnTo>
                <a:lnTo>
                  <a:pt x="3146621" y="688693"/>
                </a:lnTo>
                <a:lnTo>
                  <a:pt x="3166563" y="722696"/>
                </a:lnTo>
                <a:lnTo>
                  <a:pt x="3184932" y="757238"/>
                </a:lnTo>
                <a:lnTo>
                  <a:pt x="3201696" y="792297"/>
                </a:lnTo>
                <a:lnTo>
                  <a:pt x="3216824" y="827851"/>
                </a:lnTo>
                <a:lnTo>
                  <a:pt x="3230287" y="863881"/>
                </a:lnTo>
                <a:lnTo>
                  <a:pt x="3242054" y="900366"/>
                </a:lnTo>
                <a:lnTo>
                  <a:pt x="3252095" y="937283"/>
                </a:lnTo>
                <a:lnTo>
                  <a:pt x="3260378" y="974612"/>
                </a:lnTo>
                <a:lnTo>
                  <a:pt x="3266873" y="1012333"/>
                </a:lnTo>
                <a:lnTo>
                  <a:pt x="3271551" y="1050424"/>
                </a:lnTo>
                <a:lnTo>
                  <a:pt x="3274380" y="1088864"/>
                </a:lnTo>
                <a:lnTo>
                  <a:pt x="3275329" y="1127633"/>
                </a:lnTo>
                <a:lnTo>
                  <a:pt x="3274380" y="1166401"/>
                </a:lnTo>
                <a:lnTo>
                  <a:pt x="3271551" y="1204841"/>
                </a:lnTo>
                <a:lnTo>
                  <a:pt x="3266873" y="1242932"/>
                </a:lnTo>
                <a:lnTo>
                  <a:pt x="3260378" y="1280653"/>
                </a:lnTo>
                <a:lnTo>
                  <a:pt x="3252095" y="1317982"/>
                </a:lnTo>
                <a:lnTo>
                  <a:pt x="3242054" y="1354899"/>
                </a:lnTo>
                <a:lnTo>
                  <a:pt x="3230287" y="1391384"/>
                </a:lnTo>
                <a:lnTo>
                  <a:pt x="3216824" y="1427414"/>
                </a:lnTo>
                <a:lnTo>
                  <a:pt x="3201696" y="1462968"/>
                </a:lnTo>
                <a:lnTo>
                  <a:pt x="3184932" y="1498027"/>
                </a:lnTo>
                <a:lnTo>
                  <a:pt x="3166563" y="1532569"/>
                </a:lnTo>
                <a:lnTo>
                  <a:pt x="3146621" y="1566572"/>
                </a:lnTo>
                <a:lnTo>
                  <a:pt x="3125135" y="1600017"/>
                </a:lnTo>
                <a:lnTo>
                  <a:pt x="3102136" y="1632881"/>
                </a:lnTo>
                <a:lnTo>
                  <a:pt x="3077654" y="1665144"/>
                </a:lnTo>
                <a:lnTo>
                  <a:pt x="3051720" y="1696785"/>
                </a:lnTo>
                <a:lnTo>
                  <a:pt x="3024365" y="1727783"/>
                </a:lnTo>
                <a:lnTo>
                  <a:pt x="2995618" y="1758118"/>
                </a:lnTo>
                <a:lnTo>
                  <a:pt x="2965511" y="1787767"/>
                </a:lnTo>
                <a:lnTo>
                  <a:pt x="2934074" y="1816710"/>
                </a:lnTo>
                <a:lnTo>
                  <a:pt x="2901337" y="1844926"/>
                </a:lnTo>
                <a:lnTo>
                  <a:pt x="2867331" y="1872394"/>
                </a:lnTo>
                <a:lnTo>
                  <a:pt x="2832087" y="1899093"/>
                </a:lnTo>
                <a:lnTo>
                  <a:pt x="2795635" y="1925002"/>
                </a:lnTo>
                <a:lnTo>
                  <a:pt x="2758005" y="1950100"/>
                </a:lnTo>
                <a:lnTo>
                  <a:pt x="2719228" y="1974366"/>
                </a:lnTo>
                <a:lnTo>
                  <a:pt x="2679334" y="1997780"/>
                </a:lnTo>
                <a:lnTo>
                  <a:pt x="2638354" y="2020319"/>
                </a:lnTo>
                <a:lnTo>
                  <a:pt x="2596319" y="2041964"/>
                </a:lnTo>
                <a:lnTo>
                  <a:pt x="2553259" y="2062692"/>
                </a:lnTo>
                <a:lnTo>
                  <a:pt x="2509204" y="2082484"/>
                </a:lnTo>
                <a:lnTo>
                  <a:pt x="2464185" y="2101318"/>
                </a:lnTo>
                <a:lnTo>
                  <a:pt x="2418233" y="2119173"/>
                </a:lnTo>
                <a:lnTo>
                  <a:pt x="2371377" y="2136028"/>
                </a:lnTo>
                <a:lnTo>
                  <a:pt x="2323649" y="2151863"/>
                </a:lnTo>
                <a:lnTo>
                  <a:pt x="2275079" y="2166655"/>
                </a:lnTo>
                <a:lnTo>
                  <a:pt x="2225698" y="2180385"/>
                </a:lnTo>
                <a:lnTo>
                  <a:pt x="2175535" y="2193031"/>
                </a:lnTo>
                <a:lnTo>
                  <a:pt x="2124622" y="2204572"/>
                </a:lnTo>
                <a:lnTo>
                  <a:pt x="2072989" y="2214988"/>
                </a:lnTo>
                <a:lnTo>
                  <a:pt x="2020667" y="2224256"/>
                </a:lnTo>
                <a:lnTo>
                  <a:pt x="1967685" y="2232357"/>
                </a:lnTo>
                <a:lnTo>
                  <a:pt x="1914075" y="2239270"/>
                </a:lnTo>
                <a:lnTo>
                  <a:pt x="1859867" y="2244972"/>
                </a:lnTo>
                <a:lnTo>
                  <a:pt x="1805091" y="2249444"/>
                </a:lnTo>
                <a:lnTo>
                  <a:pt x="1749779" y="2252664"/>
                </a:lnTo>
                <a:lnTo>
                  <a:pt x="1693960" y="2254612"/>
                </a:lnTo>
                <a:lnTo>
                  <a:pt x="1637665" y="2255266"/>
                </a:lnTo>
                <a:lnTo>
                  <a:pt x="1581362" y="2254612"/>
                </a:lnTo>
                <a:lnTo>
                  <a:pt x="1525536" y="2252664"/>
                </a:lnTo>
                <a:lnTo>
                  <a:pt x="1470217" y="2249444"/>
                </a:lnTo>
                <a:lnTo>
                  <a:pt x="1415435" y="2244972"/>
                </a:lnTo>
                <a:lnTo>
                  <a:pt x="1361222" y="2239270"/>
                </a:lnTo>
                <a:lnTo>
                  <a:pt x="1307607" y="2232357"/>
                </a:lnTo>
                <a:lnTo>
                  <a:pt x="1254622" y="2224256"/>
                </a:lnTo>
                <a:lnTo>
                  <a:pt x="1202296" y="2214988"/>
                </a:lnTo>
                <a:lnTo>
                  <a:pt x="1150659" y="2204572"/>
                </a:lnTo>
                <a:lnTo>
                  <a:pt x="1099744" y="2193031"/>
                </a:lnTo>
                <a:lnTo>
                  <a:pt x="1049579" y="2180385"/>
                </a:lnTo>
                <a:lnTo>
                  <a:pt x="1000196" y="2166655"/>
                </a:lnTo>
                <a:lnTo>
                  <a:pt x="951625" y="2151863"/>
                </a:lnTo>
                <a:lnTo>
                  <a:pt x="903896" y="2136028"/>
                </a:lnTo>
                <a:lnTo>
                  <a:pt x="857040" y="2119173"/>
                </a:lnTo>
                <a:lnTo>
                  <a:pt x="811087" y="2101318"/>
                </a:lnTo>
                <a:lnTo>
                  <a:pt x="766069" y="2082484"/>
                </a:lnTo>
                <a:lnTo>
                  <a:pt x="722014" y="2062692"/>
                </a:lnTo>
                <a:lnTo>
                  <a:pt x="678955" y="2041964"/>
                </a:lnTo>
                <a:lnTo>
                  <a:pt x="636921" y="2020319"/>
                </a:lnTo>
                <a:lnTo>
                  <a:pt x="595942" y="1997780"/>
                </a:lnTo>
                <a:lnTo>
                  <a:pt x="556050" y="1974366"/>
                </a:lnTo>
                <a:lnTo>
                  <a:pt x="517275" y="1950100"/>
                </a:lnTo>
                <a:lnTo>
                  <a:pt x="479647" y="1925002"/>
                </a:lnTo>
                <a:lnTo>
                  <a:pt x="443196" y="1899093"/>
                </a:lnTo>
                <a:lnTo>
                  <a:pt x="407954" y="1872394"/>
                </a:lnTo>
                <a:lnTo>
                  <a:pt x="373951" y="1844926"/>
                </a:lnTo>
                <a:lnTo>
                  <a:pt x="341216" y="1816710"/>
                </a:lnTo>
                <a:lnTo>
                  <a:pt x="309782" y="1787767"/>
                </a:lnTo>
                <a:lnTo>
                  <a:pt x="279677" y="1758118"/>
                </a:lnTo>
                <a:lnTo>
                  <a:pt x="250933" y="1727783"/>
                </a:lnTo>
                <a:lnTo>
                  <a:pt x="223581" y="1696785"/>
                </a:lnTo>
                <a:lnTo>
                  <a:pt x="197649" y="1665144"/>
                </a:lnTo>
                <a:lnTo>
                  <a:pt x="173170" y="1632881"/>
                </a:lnTo>
                <a:lnTo>
                  <a:pt x="150174" y="1600017"/>
                </a:lnTo>
                <a:lnTo>
                  <a:pt x="128690" y="1566572"/>
                </a:lnTo>
                <a:lnTo>
                  <a:pt x="108750" y="1532569"/>
                </a:lnTo>
                <a:lnTo>
                  <a:pt x="90384" y="1498027"/>
                </a:lnTo>
                <a:lnTo>
                  <a:pt x="73623" y="1462968"/>
                </a:lnTo>
                <a:lnTo>
                  <a:pt x="58496" y="1427414"/>
                </a:lnTo>
                <a:lnTo>
                  <a:pt x="45035" y="1391384"/>
                </a:lnTo>
                <a:lnTo>
                  <a:pt x="33270" y="1354899"/>
                </a:lnTo>
                <a:lnTo>
                  <a:pt x="23231" y="1317982"/>
                </a:lnTo>
                <a:lnTo>
                  <a:pt x="14949" y="1280653"/>
                </a:lnTo>
                <a:lnTo>
                  <a:pt x="8454" y="1242932"/>
                </a:lnTo>
                <a:lnTo>
                  <a:pt x="3777" y="1204841"/>
                </a:lnTo>
                <a:lnTo>
                  <a:pt x="949" y="1166401"/>
                </a:lnTo>
                <a:lnTo>
                  <a:pt x="0" y="112763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29380" y="4311522"/>
            <a:ext cx="2227580" cy="10604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ts val="2640"/>
              </a:lnSpc>
              <a:spcBef>
                <a:spcPts val="38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Формы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контроля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(по</a:t>
            </a:r>
            <a:endParaRPr sz="2400">
              <a:latin typeface="Calibri"/>
              <a:cs typeface="Calibri"/>
            </a:endParaRPr>
          </a:p>
          <a:p>
            <a:pPr marL="1270" algn="ctr">
              <a:lnSpc>
                <a:spcPts val="2580"/>
              </a:lnSpc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исполнителю)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0850" y="2818002"/>
            <a:ext cx="1588770" cy="1273175"/>
          </a:xfrm>
          <a:custGeom>
            <a:avLst/>
            <a:gdLst/>
            <a:ahLst/>
            <a:cxnLst/>
            <a:rect l="l" t="t" r="r" b="b"/>
            <a:pathLst>
              <a:path w="1588770" h="1273175">
                <a:moveTo>
                  <a:pt x="221361" y="0"/>
                </a:moveTo>
                <a:lnTo>
                  <a:pt x="0" y="315722"/>
                </a:lnTo>
                <a:lnTo>
                  <a:pt x="1214882" y="1167765"/>
                </a:lnTo>
                <a:lnTo>
                  <a:pt x="1141095" y="1273048"/>
                </a:lnTo>
                <a:lnTo>
                  <a:pt x="1588770" y="1194435"/>
                </a:lnTo>
                <a:lnTo>
                  <a:pt x="1528644" y="852043"/>
                </a:lnTo>
                <a:lnTo>
                  <a:pt x="1436370" y="852043"/>
                </a:lnTo>
                <a:lnTo>
                  <a:pt x="221361" y="0"/>
                </a:lnTo>
                <a:close/>
              </a:path>
              <a:path w="1588770" h="1273175">
                <a:moveTo>
                  <a:pt x="1510157" y="746760"/>
                </a:moveTo>
                <a:lnTo>
                  <a:pt x="1436370" y="852043"/>
                </a:lnTo>
                <a:lnTo>
                  <a:pt x="1528644" y="852043"/>
                </a:lnTo>
                <a:lnTo>
                  <a:pt x="1510157" y="74676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0247" y="2118867"/>
            <a:ext cx="2142490" cy="1714500"/>
          </a:xfrm>
          <a:custGeom>
            <a:avLst/>
            <a:gdLst/>
            <a:ahLst/>
            <a:cxnLst/>
            <a:rect l="l" t="t" r="r" b="b"/>
            <a:pathLst>
              <a:path w="2142490" h="1714500">
                <a:moveTo>
                  <a:pt x="1971141" y="0"/>
                </a:moveTo>
                <a:lnTo>
                  <a:pt x="171399" y="0"/>
                </a:lnTo>
                <a:lnTo>
                  <a:pt x="125832" y="6129"/>
                </a:lnTo>
                <a:lnTo>
                  <a:pt x="84888" y="23424"/>
                </a:lnTo>
                <a:lnTo>
                  <a:pt x="50199" y="50244"/>
                </a:lnTo>
                <a:lnTo>
                  <a:pt x="23399" y="84948"/>
                </a:lnTo>
                <a:lnTo>
                  <a:pt x="6122" y="125897"/>
                </a:lnTo>
                <a:lnTo>
                  <a:pt x="0" y="171450"/>
                </a:lnTo>
                <a:lnTo>
                  <a:pt x="0" y="1542669"/>
                </a:lnTo>
                <a:lnTo>
                  <a:pt x="6122" y="1588212"/>
                </a:lnTo>
                <a:lnTo>
                  <a:pt x="23399" y="1629137"/>
                </a:lnTo>
                <a:lnTo>
                  <a:pt x="50199" y="1663811"/>
                </a:lnTo>
                <a:lnTo>
                  <a:pt x="84888" y="1690600"/>
                </a:lnTo>
                <a:lnTo>
                  <a:pt x="125832" y="1707871"/>
                </a:lnTo>
                <a:lnTo>
                  <a:pt x="171399" y="1713992"/>
                </a:lnTo>
                <a:lnTo>
                  <a:pt x="1971141" y="1713992"/>
                </a:lnTo>
                <a:lnTo>
                  <a:pt x="2016684" y="1707871"/>
                </a:lnTo>
                <a:lnTo>
                  <a:pt x="2057609" y="1690600"/>
                </a:lnTo>
                <a:lnTo>
                  <a:pt x="2092283" y="1663811"/>
                </a:lnTo>
                <a:lnTo>
                  <a:pt x="2119073" y="1629137"/>
                </a:lnTo>
                <a:lnTo>
                  <a:pt x="2136344" y="1588212"/>
                </a:lnTo>
                <a:lnTo>
                  <a:pt x="2142464" y="1542669"/>
                </a:lnTo>
                <a:lnTo>
                  <a:pt x="2142464" y="171450"/>
                </a:lnTo>
                <a:lnTo>
                  <a:pt x="2136344" y="125897"/>
                </a:lnTo>
                <a:lnTo>
                  <a:pt x="2119073" y="84948"/>
                </a:lnTo>
                <a:lnTo>
                  <a:pt x="2092283" y="50244"/>
                </a:lnTo>
                <a:lnTo>
                  <a:pt x="2057609" y="23424"/>
                </a:lnTo>
                <a:lnTo>
                  <a:pt x="2016684" y="6129"/>
                </a:lnTo>
                <a:lnTo>
                  <a:pt x="19711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0247" y="2118867"/>
            <a:ext cx="2142490" cy="1714500"/>
          </a:xfrm>
          <a:custGeom>
            <a:avLst/>
            <a:gdLst/>
            <a:ahLst/>
            <a:cxnLst/>
            <a:rect l="l" t="t" r="r" b="b"/>
            <a:pathLst>
              <a:path w="2142490" h="1714500">
                <a:moveTo>
                  <a:pt x="0" y="171450"/>
                </a:moveTo>
                <a:lnTo>
                  <a:pt x="6122" y="125897"/>
                </a:lnTo>
                <a:lnTo>
                  <a:pt x="23399" y="84948"/>
                </a:lnTo>
                <a:lnTo>
                  <a:pt x="50199" y="50244"/>
                </a:lnTo>
                <a:lnTo>
                  <a:pt x="84888" y="23424"/>
                </a:lnTo>
                <a:lnTo>
                  <a:pt x="125832" y="6129"/>
                </a:lnTo>
                <a:lnTo>
                  <a:pt x="171399" y="0"/>
                </a:lnTo>
                <a:lnTo>
                  <a:pt x="1971141" y="0"/>
                </a:lnTo>
                <a:lnTo>
                  <a:pt x="2016684" y="6129"/>
                </a:lnTo>
                <a:lnTo>
                  <a:pt x="2057609" y="23424"/>
                </a:lnTo>
                <a:lnTo>
                  <a:pt x="2092283" y="50244"/>
                </a:lnTo>
                <a:lnTo>
                  <a:pt x="2119073" y="84948"/>
                </a:lnTo>
                <a:lnTo>
                  <a:pt x="2136344" y="125897"/>
                </a:lnTo>
                <a:lnTo>
                  <a:pt x="2142464" y="171450"/>
                </a:lnTo>
                <a:lnTo>
                  <a:pt x="2142464" y="1542669"/>
                </a:lnTo>
                <a:lnTo>
                  <a:pt x="2136344" y="1588212"/>
                </a:lnTo>
                <a:lnTo>
                  <a:pt x="2119073" y="1629137"/>
                </a:lnTo>
                <a:lnTo>
                  <a:pt x="2092283" y="1663811"/>
                </a:lnTo>
                <a:lnTo>
                  <a:pt x="2057609" y="1690600"/>
                </a:lnTo>
                <a:lnTo>
                  <a:pt x="2016684" y="1707871"/>
                </a:lnTo>
                <a:lnTo>
                  <a:pt x="1971141" y="1713992"/>
                </a:lnTo>
                <a:lnTo>
                  <a:pt x="171399" y="1713992"/>
                </a:lnTo>
                <a:lnTo>
                  <a:pt x="125832" y="1707871"/>
                </a:lnTo>
                <a:lnTo>
                  <a:pt x="84888" y="1690600"/>
                </a:lnTo>
                <a:lnTo>
                  <a:pt x="50199" y="1663811"/>
                </a:lnTo>
                <a:lnTo>
                  <a:pt x="23399" y="1629137"/>
                </a:lnTo>
                <a:lnTo>
                  <a:pt x="6122" y="1588212"/>
                </a:lnTo>
                <a:lnTo>
                  <a:pt x="0" y="1542669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38860" y="2780157"/>
            <a:ext cx="15855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Самоконтроль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33290" y="1550161"/>
            <a:ext cx="643255" cy="2078989"/>
          </a:xfrm>
          <a:custGeom>
            <a:avLst/>
            <a:gdLst/>
            <a:ahLst/>
            <a:cxnLst/>
            <a:rect l="l" t="t" r="r" b="b"/>
            <a:pathLst>
              <a:path w="643254" h="2078989">
                <a:moveTo>
                  <a:pt x="0" y="1755013"/>
                </a:moveTo>
                <a:lnTo>
                  <a:pt x="319024" y="2078736"/>
                </a:lnTo>
                <a:lnTo>
                  <a:pt x="642747" y="1759712"/>
                </a:lnTo>
                <a:lnTo>
                  <a:pt x="514223" y="1758823"/>
                </a:lnTo>
                <a:lnTo>
                  <a:pt x="514244" y="1755902"/>
                </a:lnTo>
                <a:lnTo>
                  <a:pt x="128524" y="1755902"/>
                </a:lnTo>
                <a:lnTo>
                  <a:pt x="0" y="1755013"/>
                </a:lnTo>
                <a:close/>
              </a:path>
              <a:path w="643254" h="2078989">
                <a:moveTo>
                  <a:pt x="141478" y="0"/>
                </a:moveTo>
                <a:lnTo>
                  <a:pt x="128524" y="1755902"/>
                </a:lnTo>
                <a:lnTo>
                  <a:pt x="514244" y="1755902"/>
                </a:lnTo>
                <a:lnTo>
                  <a:pt x="527176" y="2793"/>
                </a:lnTo>
                <a:lnTo>
                  <a:pt x="141478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96436" y="694562"/>
            <a:ext cx="2142490" cy="1714500"/>
          </a:xfrm>
          <a:custGeom>
            <a:avLst/>
            <a:gdLst/>
            <a:ahLst/>
            <a:cxnLst/>
            <a:rect l="l" t="t" r="r" b="b"/>
            <a:pathLst>
              <a:path w="2142490" h="1714500">
                <a:moveTo>
                  <a:pt x="1971039" y="0"/>
                </a:moveTo>
                <a:lnTo>
                  <a:pt x="171323" y="0"/>
                </a:lnTo>
                <a:lnTo>
                  <a:pt x="125779" y="6120"/>
                </a:lnTo>
                <a:lnTo>
                  <a:pt x="84854" y="23396"/>
                </a:lnTo>
                <a:lnTo>
                  <a:pt x="50180" y="50196"/>
                </a:lnTo>
                <a:lnTo>
                  <a:pt x="23391" y="84892"/>
                </a:lnTo>
                <a:lnTo>
                  <a:pt x="6120" y="125853"/>
                </a:lnTo>
                <a:lnTo>
                  <a:pt x="0" y="171450"/>
                </a:lnTo>
                <a:lnTo>
                  <a:pt x="0" y="1542669"/>
                </a:lnTo>
                <a:lnTo>
                  <a:pt x="6120" y="1588212"/>
                </a:lnTo>
                <a:lnTo>
                  <a:pt x="23391" y="1629137"/>
                </a:lnTo>
                <a:lnTo>
                  <a:pt x="50180" y="1663811"/>
                </a:lnTo>
                <a:lnTo>
                  <a:pt x="84854" y="1690600"/>
                </a:lnTo>
                <a:lnTo>
                  <a:pt x="125779" y="1707871"/>
                </a:lnTo>
                <a:lnTo>
                  <a:pt x="171323" y="1713991"/>
                </a:lnTo>
                <a:lnTo>
                  <a:pt x="1971039" y="1713991"/>
                </a:lnTo>
                <a:lnTo>
                  <a:pt x="2016636" y="1707871"/>
                </a:lnTo>
                <a:lnTo>
                  <a:pt x="2057597" y="1690600"/>
                </a:lnTo>
                <a:lnTo>
                  <a:pt x="2092293" y="1663811"/>
                </a:lnTo>
                <a:lnTo>
                  <a:pt x="2119093" y="1629137"/>
                </a:lnTo>
                <a:lnTo>
                  <a:pt x="2136369" y="1588212"/>
                </a:lnTo>
                <a:lnTo>
                  <a:pt x="2142490" y="1542669"/>
                </a:lnTo>
                <a:lnTo>
                  <a:pt x="2142490" y="171450"/>
                </a:lnTo>
                <a:lnTo>
                  <a:pt x="2136369" y="125853"/>
                </a:lnTo>
                <a:lnTo>
                  <a:pt x="2119093" y="84892"/>
                </a:lnTo>
                <a:lnTo>
                  <a:pt x="2092293" y="50196"/>
                </a:lnTo>
                <a:lnTo>
                  <a:pt x="2057597" y="23396"/>
                </a:lnTo>
                <a:lnTo>
                  <a:pt x="2016636" y="6120"/>
                </a:lnTo>
                <a:lnTo>
                  <a:pt x="197103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96436" y="694562"/>
            <a:ext cx="2142490" cy="1714500"/>
          </a:xfrm>
          <a:custGeom>
            <a:avLst/>
            <a:gdLst/>
            <a:ahLst/>
            <a:cxnLst/>
            <a:rect l="l" t="t" r="r" b="b"/>
            <a:pathLst>
              <a:path w="2142490" h="1714500">
                <a:moveTo>
                  <a:pt x="0" y="171450"/>
                </a:moveTo>
                <a:lnTo>
                  <a:pt x="6120" y="125853"/>
                </a:lnTo>
                <a:lnTo>
                  <a:pt x="23391" y="84892"/>
                </a:lnTo>
                <a:lnTo>
                  <a:pt x="50180" y="50196"/>
                </a:lnTo>
                <a:lnTo>
                  <a:pt x="84854" y="23396"/>
                </a:lnTo>
                <a:lnTo>
                  <a:pt x="125779" y="6120"/>
                </a:lnTo>
                <a:lnTo>
                  <a:pt x="171323" y="0"/>
                </a:lnTo>
                <a:lnTo>
                  <a:pt x="1971039" y="0"/>
                </a:lnTo>
                <a:lnTo>
                  <a:pt x="2016636" y="6120"/>
                </a:lnTo>
                <a:lnTo>
                  <a:pt x="2057597" y="23396"/>
                </a:lnTo>
                <a:lnTo>
                  <a:pt x="2092293" y="50196"/>
                </a:lnTo>
                <a:lnTo>
                  <a:pt x="2119093" y="84892"/>
                </a:lnTo>
                <a:lnTo>
                  <a:pt x="2136369" y="125853"/>
                </a:lnTo>
                <a:lnTo>
                  <a:pt x="2142490" y="171450"/>
                </a:lnTo>
                <a:lnTo>
                  <a:pt x="2142490" y="1542669"/>
                </a:lnTo>
                <a:lnTo>
                  <a:pt x="2136369" y="1588212"/>
                </a:lnTo>
                <a:lnTo>
                  <a:pt x="2119093" y="1629137"/>
                </a:lnTo>
                <a:lnTo>
                  <a:pt x="2092293" y="1663811"/>
                </a:lnTo>
                <a:lnTo>
                  <a:pt x="2057597" y="1690600"/>
                </a:lnTo>
                <a:lnTo>
                  <a:pt x="2016636" y="1707871"/>
                </a:lnTo>
                <a:lnTo>
                  <a:pt x="1971039" y="1713991"/>
                </a:lnTo>
                <a:lnTo>
                  <a:pt x="171323" y="1713991"/>
                </a:lnTo>
                <a:lnTo>
                  <a:pt x="125779" y="1707871"/>
                </a:lnTo>
                <a:lnTo>
                  <a:pt x="84854" y="1690600"/>
                </a:lnTo>
                <a:lnTo>
                  <a:pt x="50180" y="1663811"/>
                </a:lnTo>
                <a:lnTo>
                  <a:pt x="23391" y="1629137"/>
                </a:lnTo>
                <a:lnTo>
                  <a:pt x="6120" y="1588212"/>
                </a:lnTo>
                <a:lnTo>
                  <a:pt x="0" y="1542669"/>
                </a:lnTo>
                <a:lnTo>
                  <a:pt x="0" y="1714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51884" y="1355597"/>
            <a:ext cx="1833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Взаимоконтроль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89040" y="2817114"/>
            <a:ext cx="1624330" cy="1284605"/>
          </a:xfrm>
          <a:custGeom>
            <a:avLst/>
            <a:gdLst/>
            <a:ahLst/>
            <a:cxnLst/>
            <a:rect l="l" t="t" r="r" b="b"/>
            <a:pathLst>
              <a:path w="1624329" h="1284604">
                <a:moveTo>
                  <a:pt x="82296" y="755141"/>
                </a:moveTo>
                <a:lnTo>
                  <a:pt x="0" y="1202055"/>
                </a:lnTo>
                <a:lnTo>
                  <a:pt x="446913" y="1284478"/>
                </a:lnTo>
                <a:lnTo>
                  <a:pt x="374014" y="1178560"/>
                </a:lnTo>
                <a:lnTo>
                  <a:pt x="835019" y="861060"/>
                </a:lnTo>
                <a:lnTo>
                  <a:pt x="155321" y="861060"/>
                </a:lnTo>
                <a:lnTo>
                  <a:pt x="82296" y="755141"/>
                </a:lnTo>
                <a:close/>
              </a:path>
              <a:path w="1624329" h="1284604">
                <a:moveTo>
                  <a:pt x="1405382" y="0"/>
                </a:moveTo>
                <a:lnTo>
                  <a:pt x="155321" y="861060"/>
                </a:lnTo>
                <a:lnTo>
                  <a:pt x="835019" y="861060"/>
                </a:lnTo>
                <a:lnTo>
                  <a:pt x="1624076" y="317626"/>
                </a:lnTo>
                <a:lnTo>
                  <a:pt x="1405382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79871" y="1946782"/>
            <a:ext cx="2447925" cy="2058670"/>
          </a:xfrm>
          <a:custGeom>
            <a:avLst/>
            <a:gdLst/>
            <a:ahLst/>
            <a:cxnLst/>
            <a:rect l="l" t="t" r="r" b="b"/>
            <a:pathLst>
              <a:path w="2447925" h="2058670">
                <a:moveTo>
                  <a:pt x="2242057" y="0"/>
                </a:moveTo>
                <a:lnTo>
                  <a:pt x="205739" y="0"/>
                </a:lnTo>
                <a:lnTo>
                  <a:pt x="158553" y="5432"/>
                </a:lnTo>
                <a:lnTo>
                  <a:pt x="115244" y="20907"/>
                </a:lnTo>
                <a:lnTo>
                  <a:pt x="77044" y="45196"/>
                </a:lnTo>
                <a:lnTo>
                  <a:pt x="45186" y="77067"/>
                </a:lnTo>
                <a:lnTo>
                  <a:pt x="20905" y="115290"/>
                </a:lnTo>
                <a:lnTo>
                  <a:pt x="5431" y="158633"/>
                </a:lnTo>
                <a:lnTo>
                  <a:pt x="0" y="205866"/>
                </a:lnTo>
                <a:lnTo>
                  <a:pt x="0" y="1852421"/>
                </a:lnTo>
                <a:lnTo>
                  <a:pt x="5431" y="1899615"/>
                </a:lnTo>
                <a:lnTo>
                  <a:pt x="20905" y="1942943"/>
                </a:lnTo>
                <a:lnTo>
                  <a:pt x="45186" y="1981167"/>
                </a:lnTo>
                <a:lnTo>
                  <a:pt x="77044" y="2013052"/>
                </a:lnTo>
                <a:lnTo>
                  <a:pt x="115244" y="2037358"/>
                </a:lnTo>
                <a:lnTo>
                  <a:pt x="158553" y="2052850"/>
                </a:lnTo>
                <a:lnTo>
                  <a:pt x="205739" y="2058289"/>
                </a:lnTo>
                <a:lnTo>
                  <a:pt x="2242057" y="2058289"/>
                </a:lnTo>
                <a:lnTo>
                  <a:pt x="2289251" y="2052850"/>
                </a:lnTo>
                <a:lnTo>
                  <a:pt x="2332579" y="2037358"/>
                </a:lnTo>
                <a:lnTo>
                  <a:pt x="2370803" y="2013052"/>
                </a:lnTo>
                <a:lnTo>
                  <a:pt x="2402688" y="1981167"/>
                </a:lnTo>
                <a:lnTo>
                  <a:pt x="2426994" y="1942943"/>
                </a:lnTo>
                <a:lnTo>
                  <a:pt x="2442486" y="1899615"/>
                </a:lnTo>
                <a:lnTo>
                  <a:pt x="2447925" y="1852421"/>
                </a:lnTo>
                <a:lnTo>
                  <a:pt x="2447925" y="205866"/>
                </a:lnTo>
                <a:lnTo>
                  <a:pt x="2442486" y="158633"/>
                </a:lnTo>
                <a:lnTo>
                  <a:pt x="2426994" y="115290"/>
                </a:lnTo>
                <a:lnTo>
                  <a:pt x="2402688" y="77067"/>
                </a:lnTo>
                <a:lnTo>
                  <a:pt x="2370803" y="45196"/>
                </a:lnTo>
                <a:lnTo>
                  <a:pt x="2332579" y="20907"/>
                </a:lnTo>
                <a:lnTo>
                  <a:pt x="2289251" y="5432"/>
                </a:lnTo>
                <a:lnTo>
                  <a:pt x="22420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9871" y="1946782"/>
            <a:ext cx="2447925" cy="2058670"/>
          </a:xfrm>
          <a:custGeom>
            <a:avLst/>
            <a:gdLst/>
            <a:ahLst/>
            <a:cxnLst/>
            <a:rect l="l" t="t" r="r" b="b"/>
            <a:pathLst>
              <a:path w="2447925" h="2058670">
                <a:moveTo>
                  <a:pt x="0" y="205866"/>
                </a:moveTo>
                <a:lnTo>
                  <a:pt x="5431" y="158633"/>
                </a:lnTo>
                <a:lnTo>
                  <a:pt x="20905" y="115290"/>
                </a:lnTo>
                <a:lnTo>
                  <a:pt x="45186" y="77067"/>
                </a:lnTo>
                <a:lnTo>
                  <a:pt x="77044" y="45196"/>
                </a:lnTo>
                <a:lnTo>
                  <a:pt x="115244" y="20907"/>
                </a:lnTo>
                <a:lnTo>
                  <a:pt x="158553" y="5432"/>
                </a:lnTo>
                <a:lnTo>
                  <a:pt x="205739" y="0"/>
                </a:lnTo>
                <a:lnTo>
                  <a:pt x="2242057" y="0"/>
                </a:lnTo>
                <a:lnTo>
                  <a:pt x="2289251" y="5432"/>
                </a:lnTo>
                <a:lnTo>
                  <a:pt x="2332579" y="20907"/>
                </a:lnTo>
                <a:lnTo>
                  <a:pt x="2370803" y="45196"/>
                </a:lnTo>
                <a:lnTo>
                  <a:pt x="2402688" y="77067"/>
                </a:lnTo>
                <a:lnTo>
                  <a:pt x="2426994" y="115290"/>
                </a:lnTo>
                <a:lnTo>
                  <a:pt x="2442486" y="158633"/>
                </a:lnTo>
                <a:lnTo>
                  <a:pt x="2447925" y="205866"/>
                </a:lnTo>
                <a:lnTo>
                  <a:pt x="2447925" y="1852421"/>
                </a:lnTo>
                <a:lnTo>
                  <a:pt x="2442486" y="1899615"/>
                </a:lnTo>
                <a:lnTo>
                  <a:pt x="2426994" y="1942943"/>
                </a:lnTo>
                <a:lnTo>
                  <a:pt x="2402688" y="1981167"/>
                </a:lnTo>
                <a:lnTo>
                  <a:pt x="2370803" y="2013052"/>
                </a:lnTo>
                <a:lnTo>
                  <a:pt x="2332579" y="2037358"/>
                </a:lnTo>
                <a:lnTo>
                  <a:pt x="2289251" y="2052850"/>
                </a:lnTo>
                <a:lnTo>
                  <a:pt x="2242057" y="2058289"/>
                </a:lnTo>
                <a:lnTo>
                  <a:pt x="205739" y="2058289"/>
                </a:lnTo>
                <a:lnTo>
                  <a:pt x="158553" y="2052850"/>
                </a:lnTo>
                <a:lnTo>
                  <a:pt x="115244" y="2037358"/>
                </a:lnTo>
                <a:lnTo>
                  <a:pt x="77044" y="2013052"/>
                </a:lnTo>
                <a:lnTo>
                  <a:pt x="45186" y="1981167"/>
                </a:lnTo>
                <a:lnTo>
                  <a:pt x="20905" y="1942943"/>
                </a:lnTo>
                <a:lnTo>
                  <a:pt x="5431" y="1899615"/>
                </a:lnTo>
                <a:lnTo>
                  <a:pt x="0" y="1852421"/>
                </a:lnTo>
                <a:lnTo>
                  <a:pt x="0" y="20586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24778" y="2501011"/>
            <a:ext cx="2161540" cy="8902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07975" marR="5080" indent="-295910">
              <a:lnSpc>
                <a:spcPct val="91800"/>
              </a:lnSpc>
              <a:spcBef>
                <a:spcPts val="3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Административный  (плановый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и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внеплановый)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284733"/>
            <a:ext cx="6996430" cy="520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Формы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контроля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(по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используемым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методам).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5" dirty="0">
                <a:latin typeface="Arial"/>
                <a:cs typeface="Arial"/>
              </a:rPr>
              <a:t>Тестирование.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spcBef>
                <a:spcPts val="5"/>
              </a:spcBef>
              <a:buSzPct val="95000"/>
              <a:buChar char="•"/>
              <a:tabLst>
                <a:tab pos="102870" algn="l"/>
              </a:tabLst>
            </a:pPr>
            <a:r>
              <a:rPr sz="2000" spc="-10" dirty="0">
                <a:latin typeface="Arial"/>
                <a:cs typeface="Arial"/>
              </a:rPr>
              <a:t>Анкетирование.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5" dirty="0">
                <a:latin typeface="Arial"/>
                <a:cs typeface="Arial"/>
              </a:rPr>
              <a:t>Наблюдение.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Анализ </a:t>
            </a:r>
            <a:r>
              <a:rPr sz="2000" spc="-10" dirty="0">
                <a:latin typeface="Arial"/>
                <a:cs typeface="Arial"/>
              </a:rPr>
              <a:t>продуктов </a:t>
            </a:r>
            <a:r>
              <a:rPr sz="2000" spc="-15" dirty="0">
                <a:latin typeface="Arial"/>
                <a:cs typeface="Arial"/>
              </a:rPr>
              <a:t>детской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деятельности.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Анализ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документации.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Самоанализ.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50" dirty="0">
                <a:latin typeface="Arial"/>
                <a:cs typeface="Arial"/>
              </a:rPr>
              <a:t>Отчет.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0" dirty="0">
                <a:latin typeface="Arial"/>
                <a:cs typeface="Arial"/>
              </a:rPr>
              <a:t>Беседа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20" dirty="0">
                <a:latin typeface="Arial"/>
                <a:cs typeface="Arial"/>
              </a:rPr>
              <a:t>педагогами, родителями </a:t>
            </a:r>
            <a:r>
              <a:rPr sz="2000" spc="-5" dirty="0">
                <a:latin typeface="Arial"/>
                <a:cs typeface="Arial"/>
              </a:rPr>
              <a:t>воспитанников,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детьми.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0" dirty="0">
                <a:latin typeface="Arial"/>
                <a:cs typeface="Arial"/>
              </a:rPr>
              <a:t>Смотр.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Смотр-конкурс.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0" dirty="0">
                <a:latin typeface="Arial"/>
                <a:cs typeface="Arial"/>
              </a:rPr>
              <a:t>Собеседование.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spcBef>
                <a:spcPts val="5"/>
              </a:spcBef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Конкурс.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5" dirty="0">
                <a:latin typeface="Arial"/>
                <a:cs typeface="Arial"/>
              </a:rPr>
              <a:t>Графический </a:t>
            </a:r>
            <a:r>
              <a:rPr sz="2000" spc="-30" dirty="0">
                <a:latin typeface="Arial"/>
                <a:cs typeface="Arial"/>
              </a:rPr>
              <a:t>метод </a:t>
            </a:r>
            <a:r>
              <a:rPr sz="2000" spc="-5" dirty="0">
                <a:latin typeface="Arial"/>
                <a:cs typeface="Arial"/>
              </a:rPr>
              <a:t>анализа </a:t>
            </a:r>
            <a:r>
              <a:rPr sz="2000" spc="-40" dirty="0">
                <a:latin typeface="Arial"/>
                <a:cs typeface="Arial"/>
              </a:rPr>
              <a:t>результатов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диагностики.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30" dirty="0">
                <a:latin typeface="Arial"/>
                <a:cs typeface="Arial"/>
              </a:rPr>
              <a:t>Метод </a:t>
            </a:r>
            <a:r>
              <a:rPr sz="2000" spc="-5" dirty="0">
                <a:latin typeface="Arial"/>
                <a:cs typeface="Arial"/>
              </a:rPr>
              <a:t>статистической </a:t>
            </a:r>
            <a:r>
              <a:rPr sz="2000" spc="-10" dirty="0">
                <a:latin typeface="Arial"/>
                <a:cs typeface="Arial"/>
              </a:rPr>
              <a:t>обработки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данных.</a:t>
            </a:r>
            <a:endParaRPr sz="2000">
              <a:latin typeface="Arial"/>
              <a:cs typeface="Arial"/>
            </a:endParaRPr>
          </a:p>
          <a:p>
            <a:pPr marL="102235" indent="-89535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10" dirty="0">
                <a:latin typeface="Arial"/>
                <a:cs typeface="Arial"/>
              </a:rPr>
              <a:t>Оперативный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разбор.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36951" y="3653535"/>
            <a:ext cx="3249930" cy="2237740"/>
          </a:xfrm>
          <a:custGeom>
            <a:avLst/>
            <a:gdLst/>
            <a:ahLst/>
            <a:cxnLst/>
            <a:rect l="l" t="t" r="r" b="b"/>
            <a:pathLst>
              <a:path w="3249929" h="2237740">
                <a:moveTo>
                  <a:pt x="1624964" y="0"/>
                </a:moveTo>
                <a:lnTo>
                  <a:pt x="1567921" y="676"/>
                </a:lnTo>
                <a:lnTo>
                  <a:pt x="1511370" y="2691"/>
                </a:lnTo>
                <a:lnTo>
                  <a:pt x="1455346" y="6022"/>
                </a:lnTo>
                <a:lnTo>
                  <a:pt x="1399879" y="10647"/>
                </a:lnTo>
                <a:lnTo>
                  <a:pt x="1345003" y="16544"/>
                </a:lnTo>
                <a:lnTo>
                  <a:pt x="1290748" y="23690"/>
                </a:lnTo>
                <a:lnTo>
                  <a:pt x="1237149" y="32064"/>
                </a:lnTo>
                <a:lnTo>
                  <a:pt x="1184236" y="41643"/>
                </a:lnTo>
                <a:lnTo>
                  <a:pt x="1132042" y="52405"/>
                </a:lnTo>
                <a:lnTo>
                  <a:pt x="1080600" y="64328"/>
                </a:lnTo>
                <a:lnTo>
                  <a:pt x="1029941" y="77389"/>
                </a:lnTo>
                <a:lnTo>
                  <a:pt x="980098" y="91567"/>
                </a:lnTo>
                <a:lnTo>
                  <a:pt x="931103" y="106840"/>
                </a:lnTo>
                <a:lnTo>
                  <a:pt x="882988" y="123184"/>
                </a:lnTo>
                <a:lnTo>
                  <a:pt x="835786" y="140579"/>
                </a:lnTo>
                <a:lnTo>
                  <a:pt x="789529" y="159001"/>
                </a:lnTo>
                <a:lnTo>
                  <a:pt x="744248" y="178429"/>
                </a:lnTo>
                <a:lnTo>
                  <a:pt x="699977" y="198841"/>
                </a:lnTo>
                <a:lnTo>
                  <a:pt x="656747" y="220213"/>
                </a:lnTo>
                <a:lnTo>
                  <a:pt x="614590" y="242525"/>
                </a:lnTo>
                <a:lnTo>
                  <a:pt x="573540" y="265754"/>
                </a:lnTo>
                <a:lnTo>
                  <a:pt x="533628" y="289877"/>
                </a:lnTo>
                <a:lnTo>
                  <a:pt x="494886" y="314873"/>
                </a:lnTo>
                <a:lnTo>
                  <a:pt x="457346" y="340719"/>
                </a:lnTo>
                <a:lnTo>
                  <a:pt x="421042" y="367394"/>
                </a:lnTo>
                <a:lnTo>
                  <a:pt x="386005" y="394874"/>
                </a:lnTo>
                <a:lnTo>
                  <a:pt x="352266" y="423138"/>
                </a:lnTo>
                <a:lnTo>
                  <a:pt x="319860" y="452164"/>
                </a:lnTo>
                <a:lnTo>
                  <a:pt x="288817" y="481930"/>
                </a:lnTo>
                <a:lnTo>
                  <a:pt x="259170" y="512412"/>
                </a:lnTo>
                <a:lnTo>
                  <a:pt x="230952" y="543590"/>
                </a:lnTo>
                <a:lnTo>
                  <a:pt x="204194" y="575441"/>
                </a:lnTo>
                <a:lnTo>
                  <a:pt x="178928" y="607942"/>
                </a:lnTo>
                <a:lnTo>
                  <a:pt x="155188" y="641072"/>
                </a:lnTo>
                <a:lnTo>
                  <a:pt x="133005" y="674809"/>
                </a:lnTo>
                <a:lnTo>
                  <a:pt x="112411" y="709129"/>
                </a:lnTo>
                <a:lnTo>
                  <a:pt x="93439" y="744012"/>
                </a:lnTo>
                <a:lnTo>
                  <a:pt x="76120" y="779434"/>
                </a:lnTo>
                <a:lnTo>
                  <a:pt x="60488" y="815374"/>
                </a:lnTo>
                <a:lnTo>
                  <a:pt x="46574" y="851810"/>
                </a:lnTo>
                <a:lnTo>
                  <a:pt x="34411" y="888719"/>
                </a:lnTo>
                <a:lnTo>
                  <a:pt x="24031" y="926079"/>
                </a:lnTo>
                <a:lnTo>
                  <a:pt x="15466" y="963868"/>
                </a:lnTo>
                <a:lnTo>
                  <a:pt x="8747" y="1002064"/>
                </a:lnTo>
                <a:lnTo>
                  <a:pt x="3909" y="1040644"/>
                </a:lnTo>
                <a:lnTo>
                  <a:pt x="982" y="1079587"/>
                </a:lnTo>
                <a:lnTo>
                  <a:pt x="0" y="1118870"/>
                </a:lnTo>
                <a:lnTo>
                  <a:pt x="982" y="1158145"/>
                </a:lnTo>
                <a:lnTo>
                  <a:pt x="3909" y="1197080"/>
                </a:lnTo>
                <a:lnTo>
                  <a:pt x="8747" y="1235654"/>
                </a:lnTo>
                <a:lnTo>
                  <a:pt x="15466" y="1273843"/>
                </a:lnTo>
                <a:lnTo>
                  <a:pt x="24031" y="1311626"/>
                </a:lnTo>
                <a:lnTo>
                  <a:pt x="34411" y="1348981"/>
                </a:lnTo>
                <a:lnTo>
                  <a:pt x="46574" y="1385885"/>
                </a:lnTo>
                <a:lnTo>
                  <a:pt x="60488" y="1422316"/>
                </a:lnTo>
                <a:lnTo>
                  <a:pt x="76120" y="1458252"/>
                </a:lnTo>
                <a:lnTo>
                  <a:pt x="93439" y="1493671"/>
                </a:lnTo>
                <a:lnTo>
                  <a:pt x="112411" y="1528550"/>
                </a:lnTo>
                <a:lnTo>
                  <a:pt x="133005" y="1562868"/>
                </a:lnTo>
                <a:lnTo>
                  <a:pt x="155188" y="1596602"/>
                </a:lnTo>
                <a:lnTo>
                  <a:pt x="178928" y="1629730"/>
                </a:lnTo>
                <a:lnTo>
                  <a:pt x="204194" y="1662230"/>
                </a:lnTo>
                <a:lnTo>
                  <a:pt x="230952" y="1694079"/>
                </a:lnTo>
                <a:lnTo>
                  <a:pt x="259170" y="1725255"/>
                </a:lnTo>
                <a:lnTo>
                  <a:pt x="288817" y="1755737"/>
                </a:lnTo>
                <a:lnTo>
                  <a:pt x="319860" y="1785502"/>
                </a:lnTo>
                <a:lnTo>
                  <a:pt x="352266" y="1814527"/>
                </a:lnTo>
                <a:lnTo>
                  <a:pt x="386005" y="1842791"/>
                </a:lnTo>
                <a:lnTo>
                  <a:pt x="421042" y="1870272"/>
                </a:lnTo>
                <a:lnTo>
                  <a:pt x="457346" y="1896946"/>
                </a:lnTo>
                <a:lnTo>
                  <a:pt x="494886" y="1922793"/>
                </a:lnTo>
                <a:lnTo>
                  <a:pt x="533628" y="1947790"/>
                </a:lnTo>
                <a:lnTo>
                  <a:pt x="573540" y="1971914"/>
                </a:lnTo>
                <a:lnTo>
                  <a:pt x="614590" y="1995143"/>
                </a:lnTo>
                <a:lnTo>
                  <a:pt x="656747" y="2017456"/>
                </a:lnTo>
                <a:lnTo>
                  <a:pt x="699977" y="2038830"/>
                </a:lnTo>
                <a:lnTo>
                  <a:pt x="744248" y="2059242"/>
                </a:lnTo>
                <a:lnTo>
                  <a:pt x="789529" y="2078672"/>
                </a:lnTo>
                <a:lnTo>
                  <a:pt x="835786" y="2097095"/>
                </a:lnTo>
                <a:lnTo>
                  <a:pt x="882988" y="2114491"/>
                </a:lnTo>
                <a:lnTo>
                  <a:pt x="931103" y="2130837"/>
                </a:lnTo>
                <a:lnTo>
                  <a:pt x="980098" y="2146111"/>
                </a:lnTo>
                <a:lnTo>
                  <a:pt x="1029941" y="2160290"/>
                </a:lnTo>
                <a:lnTo>
                  <a:pt x="1080600" y="2173353"/>
                </a:lnTo>
                <a:lnTo>
                  <a:pt x="1132042" y="2185277"/>
                </a:lnTo>
                <a:lnTo>
                  <a:pt x="1184236" y="2196040"/>
                </a:lnTo>
                <a:lnTo>
                  <a:pt x="1237149" y="2205620"/>
                </a:lnTo>
                <a:lnTo>
                  <a:pt x="1290748" y="2213995"/>
                </a:lnTo>
                <a:lnTo>
                  <a:pt x="1345003" y="2221142"/>
                </a:lnTo>
                <a:lnTo>
                  <a:pt x="1399879" y="2227040"/>
                </a:lnTo>
                <a:lnTo>
                  <a:pt x="1455346" y="2231665"/>
                </a:lnTo>
                <a:lnTo>
                  <a:pt x="1511370" y="2234997"/>
                </a:lnTo>
                <a:lnTo>
                  <a:pt x="1567921" y="2237012"/>
                </a:lnTo>
                <a:lnTo>
                  <a:pt x="1624964" y="2237689"/>
                </a:lnTo>
                <a:lnTo>
                  <a:pt x="1682008" y="2237012"/>
                </a:lnTo>
                <a:lnTo>
                  <a:pt x="1738558" y="2234997"/>
                </a:lnTo>
                <a:lnTo>
                  <a:pt x="1794582" y="2231665"/>
                </a:lnTo>
                <a:lnTo>
                  <a:pt x="1850047" y="2227040"/>
                </a:lnTo>
                <a:lnTo>
                  <a:pt x="1904922" y="2221142"/>
                </a:lnTo>
                <a:lnTo>
                  <a:pt x="1959175" y="2213995"/>
                </a:lnTo>
                <a:lnTo>
                  <a:pt x="2012773" y="2205620"/>
                </a:lnTo>
                <a:lnTo>
                  <a:pt x="2065683" y="2196040"/>
                </a:lnTo>
                <a:lnTo>
                  <a:pt x="2117874" y="2185277"/>
                </a:lnTo>
                <a:lnTo>
                  <a:pt x="2169314" y="2173353"/>
                </a:lnTo>
                <a:lnTo>
                  <a:pt x="2219970" y="2160290"/>
                </a:lnTo>
                <a:lnTo>
                  <a:pt x="2269810" y="2146111"/>
                </a:lnTo>
                <a:lnTo>
                  <a:pt x="2318802" y="2130837"/>
                </a:lnTo>
                <a:lnTo>
                  <a:pt x="2366913" y="2114491"/>
                </a:lnTo>
                <a:lnTo>
                  <a:pt x="2414112" y="2097095"/>
                </a:lnTo>
                <a:lnTo>
                  <a:pt x="2460366" y="2078672"/>
                </a:lnTo>
                <a:lnTo>
                  <a:pt x="2505643" y="2059242"/>
                </a:lnTo>
                <a:lnTo>
                  <a:pt x="2549911" y="2038830"/>
                </a:lnTo>
                <a:lnTo>
                  <a:pt x="2593137" y="2017456"/>
                </a:lnTo>
                <a:lnTo>
                  <a:pt x="2635289" y="1995143"/>
                </a:lnTo>
                <a:lnTo>
                  <a:pt x="2676336" y="1971914"/>
                </a:lnTo>
                <a:lnTo>
                  <a:pt x="2716244" y="1947790"/>
                </a:lnTo>
                <a:lnTo>
                  <a:pt x="2754982" y="1922793"/>
                </a:lnTo>
                <a:lnTo>
                  <a:pt x="2792517" y="1896946"/>
                </a:lnTo>
                <a:lnTo>
                  <a:pt x="2828817" y="1870272"/>
                </a:lnTo>
                <a:lnTo>
                  <a:pt x="2863851" y="1842791"/>
                </a:lnTo>
                <a:lnTo>
                  <a:pt x="2897585" y="1814527"/>
                </a:lnTo>
                <a:lnTo>
                  <a:pt x="2929988" y="1785502"/>
                </a:lnTo>
                <a:lnTo>
                  <a:pt x="2961027" y="1755737"/>
                </a:lnTo>
                <a:lnTo>
                  <a:pt x="2990670" y="1725255"/>
                </a:lnTo>
                <a:lnTo>
                  <a:pt x="3018884" y="1694079"/>
                </a:lnTo>
                <a:lnTo>
                  <a:pt x="3045639" y="1662230"/>
                </a:lnTo>
                <a:lnTo>
                  <a:pt x="3070901" y="1629730"/>
                </a:lnTo>
                <a:lnTo>
                  <a:pt x="3094638" y="1596602"/>
                </a:lnTo>
                <a:lnTo>
                  <a:pt x="3116818" y="1562868"/>
                </a:lnTo>
                <a:lnTo>
                  <a:pt x="3137409" y="1528550"/>
                </a:lnTo>
                <a:lnTo>
                  <a:pt x="3156378" y="1493671"/>
                </a:lnTo>
                <a:lnTo>
                  <a:pt x="3173694" y="1458252"/>
                </a:lnTo>
                <a:lnTo>
                  <a:pt x="3189324" y="1422316"/>
                </a:lnTo>
                <a:lnTo>
                  <a:pt x="3203235" y="1385885"/>
                </a:lnTo>
                <a:lnTo>
                  <a:pt x="3215396" y="1348981"/>
                </a:lnTo>
                <a:lnTo>
                  <a:pt x="3225775" y="1311626"/>
                </a:lnTo>
                <a:lnTo>
                  <a:pt x="3234339" y="1273843"/>
                </a:lnTo>
                <a:lnTo>
                  <a:pt x="3241056" y="1235654"/>
                </a:lnTo>
                <a:lnTo>
                  <a:pt x="3245894" y="1197080"/>
                </a:lnTo>
                <a:lnTo>
                  <a:pt x="3248820" y="1158145"/>
                </a:lnTo>
                <a:lnTo>
                  <a:pt x="3249803" y="1118870"/>
                </a:lnTo>
                <a:lnTo>
                  <a:pt x="3248820" y="1079587"/>
                </a:lnTo>
                <a:lnTo>
                  <a:pt x="3245894" y="1040644"/>
                </a:lnTo>
                <a:lnTo>
                  <a:pt x="3241056" y="1002064"/>
                </a:lnTo>
                <a:lnTo>
                  <a:pt x="3234339" y="963868"/>
                </a:lnTo>
                <a:lnTo>
                  <a:pt x="3225775" y="926079"/>
                </a:lnTo>
                <a:lnTo>
                  <a:pt x="3215396" y="888719"/>
                </a:lnTo>
                <a:lnTo>
                  <a:pt x="3203235" y="851810"/>
                </a:lnTo>
                <a:lnTo>
                  <a:pt x="3189324" y="815374"/>
                </a:lnTo>
                <a:lnTo>
                  <a:pt x="3173694" y="779434"/>
                </a:lnTo>
                <a:lnTo>
                  <a:pt x="3156378" y="744012"/>
                </a:lnTo>
                <a:lnTo>
                  <a:pt x="3137409" y="709129"/>
                </a:lnTo>
                <a:lnTo>
                  <a:pt x="3116818" y="674809"/>
                </a:lnTo>
                <a:lnTo>
                  <a:pt x="3094638" y="641072"/>
                </a:lnTo>
                <a:lnTo>
                  <a:pt x="3070901" y="607942"/>
                </a:lnTo>
                <a:lnTo>
                  <a:pt x="3045639" y="575441"/>
                </a:lnTo>
                <a:lnTo>
                  <a:pt x="3018884" y="543590"/>
                </a:lnTo>
                <a:lnTo>
                  <a:pt x="2990670" y="512412"/>
                </a:lnTo>
                <a:lnTo>
                  <a:pt x="2961027" y="481930"/>
                </a:lnTo>
                <a:lnTo>
                  <a:pt x="2929988" y="452164"/>
                </a:lnTo>
                <a:lnTo>
                  <a:pt x="2897585" y="423138"/>
                </a:lnTo>
                <a:lnTo>
                  <a:pt x="2863851" y="394874"/>
                </a:lnTo>
                <a:lnTo>
                  <a:pt x="2828817" y="367394"/>
                </a:lnTo>
                <a:lnTo>
                  <a:pt x="2792517" y="340719"/>
                </a:lnTo>
                <a:lnTo>
                  <a:pt x="2754982" y="314873"/>
                </a:lnTo>
                <a:lnTo>
                  <a:pt x="2716244" y="289877"/>
                </a:lnTo>
                <a:lnTo>
                  <a:pt x="2676336" y="265754"/>
                </a:lnTo>
                <a:lnTo>
                  <a:pt x="2635289" y="242525"/>
                </a:lnTo>
                <a:lnTo>
                  <a:pt x="2593137" y="220213"/>
                </a:lnTo>
                <a:lnTo>
                  <a:pt x="2549911" y="198841"/>
                </a:lnTo>
                <a:lnTo>
                  <a:pt x="2505643" y="178429"/>
                </a:lnTo>
                <a:lnTo>
                  <a:pt x="2460366" y="159001"/>
                </a:lnTo>
                <a:lnTo>
                  <a:pt x="2414112" y="140579"/>
                </a:lnTo>
                <a:lnTo>
                  <a:pt x="2366913" y="123184"/>
                </a:lnTo>
                <a:lnTo>
                  <a:pt x="2318802" y="106840"/>
                </a:lnTo>
                <a:lnTo>
                  <a:pt x="2269810" y="91567"/>
                </a:lnTo>
                <a:lnTo>
                  <a:pt x="2219970" y="77389"/>
                </a:lnTo>
                <a:lnTo>
                  <a:pt x="2169314" y="64328"/>
                </a:lnTo>
                <a:lnTo>
                  <a:pt x="2117874" y="52405"/>
                </a:lnTo>
                <a:lnTo>
                  <a:pt x="2065683" y="41643"/>
                </a:lnTo>
                <a:lnTo>
                  <a:pt x="2012773" y="32064"/>
                </a:lnTo>
                <a:lnTo>
                  <a:pt x="1959175" y="23690"/>
                </a:lnTo>
                <a:lnTo>
                  <a:pt x="1904922" y="16544"/>
                </a:lnTo>
                <a:lnTo>
                  <a:pt x="1850047" y="10647"/>
                </a:lnTo>
                <a:lnTo>
                  <a:pt x="1794582" y="6022"/>
                </a:lnTo>
                <a:lnTo>
                  <a:pt x="1738558" y="2691"/>
                </a:lnTo>
                <a:lnTo>
                  <a:pt x="1682008" y="676"/>
                </a:lnTo>
                <a:lnTo>
                  <a:pt x="162496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36951" y="3653535"/>
            <a:ext cx="3249930" cy="2237740"/>
          </a:xfrm>
          <a:custGeom>
            <a:avLst/>
            <a:gdLst/>
            <a:ahLst/>
            <a:cxnLst/>
            <a:rect l="l" t="t" r="r" b="b"/>
            <a:pathLst>
              <a:path w="3249929" h="2237740">
                <a:moveTo>
                  <a:pt x="0" y="1118870"/>
                </a:moveTo>
                <a:lnTo>
                  <a:pt x="982" y="1079587"/>
                </a:lnTo>
                <a:lnTo>
                  <a:pt x="3909" y="1040644"/>
                </a:lnTo>
                <a:lnTo>
                  <a:pt x="8747" y="1002064"/>
                </a:lnTo>
                <a:lnTo>
                  <a:pt x="15466" y="963868"/>
                </a:lnTo>
                <a:lnTo>
                  <a:pt x="24031" y="926079"/>
                </a:lnTo>
                <a:lnTo>
                  <a:pt x="34411" y="888719"/>
                </a:lnTo>
                <a:lnTo>
                  <a:pt x="46574" y="851810"/>
                </a:lnTo>
                <a:lnTo>
                  <a:pt x="60488" y="815374"/>
                </a:lnTo>
                <a:lnTo>
                  <a:pt x="76120" y="779434"/>
                </a:lnTo>
                <a:lnTo>
                  <a:pt x="93439" y="744012"/>
                </a:lnTo>
                <a:lnTo>
                  <a:pt x="112411" y="709129"/>
                </a:lnTo>
                <a:lnTo>
                  <a:pt x="133005" y="674809"/>
                </a:lnTo>
                <a:lnTo>
                  <a:pt x="155188" y="641072"/>
                </a:lnTo>
                <a:lnTo>
                  <a:pt x="178928" y="607942"/>
                </a:lnTo>
                <a:lnTo>
                  <a:pt x="204194" y="575441"/>
                </a:lnTo>
                <a:lnTo>
                  <a:pt x="230952" y="543590"/>
                </a:lnTo>
                <a:lnTo>
                  <a:pt x="259170" y="512412"/>
                </a:lnTo>
                <a:lnTo>
                  <a:pt x="288817" y="481930"/>
                </a:lnTo>
                <a:lnTo>
                  <a:pt x="319860" y="452164"/>
                </a:lnTo>
                <a:lnTo>
                  <a:pt x="352266" y="423138"/>
                </a:lnTo>
                <a:lnTo>
                  <a:pt x="386005" y="394874"/>
                </a:lnTo>
                <a:lnTo>
                  <a:pt x="421042" y="367394"/>
                </a:lnTo>
                <a:lnTo>
                  <a:pt x="457346" y="340719"/>
                </a:lnTo>
                <a:lnTo>
                  <a:pt x="494886" y="314873"/>
                </a:lnTo>
                <a:lnTo>
                  <a:pt x="533628" y="289877"/>
                </a:lnTo>
                <a:lnTo>
                  <a:pt x="573540" y="265754"/>
                </a:lnTo>
                <a:lnTo>
                  <a:pt x="614590" y="242525"/>
                </a:lnTo>
                <a:lnTo>
                  <a:pt x="656747" y="220213"/>
                </a:lnTo>
                <a:lnTo>
                  <a:pt x="699977" y="198841"/>
                </a:lnTo>
                <a:lnTo>
                  <a:pt x="744248" y="178429"/>
                </a:lnTo>
                <a:lnTo>
                  <a:pt x="789529" y="159001"/>
                </a:lnTo>
                <a:lnTo>
                  <a:pt x="835786" y="140579"/>
                </a:lnTo>
                <a:lnTo>
                  <a:pt x="882988" y="123184"/>
                </a:lnTo>
                <a:lnTo>
                  <a:pt x="931103" y="106840"/>
                </a:lnTo>
                <a:lnTo>
                  <a:pt x="980098" y="91567"/>
                </a:lnTo>
                <a:lnTo>
                  <a:pt x="1029941" y="77389"/>
                </a:lnTo>
                <a:lnTo>
                  <a:pt x="1080600" y="64328"/>
                </a:lnTo>
                <a:lnTo>
                  <a:pt x="1132042" y="52405"/>
                </a:lnTo>
                <a:lnTo>
                  <a:pt x="1184236" y="41643"/>
                </a:lnTo>
                <a:lnTo>
                  <a:pt x="1237149" y="32064"/>
                </a:lnTo>
                <a:lnTo>
                  <a:pt x="1290748" y="23690"/>
                </a:lnTo>
                <a:lnTo>
                  <a:pt x="1345003" y="16544"/>
                </a:lnTo>
                <a:lnTo>
                  <a:pt x="1399879" y="10647"/>
                </a:lnTo>
                <a:lnTo>
                  <a:pt x="1455346" y="6022"/>
                </a:lnTo>
                <a:lnTo>
                  <a:pt x="1511370" y="2691"/>
                </a:lnTo>
                <a:lnTo>
                  <a:pt x="1567921" y="676"/>
                </a:lnTo>
                <a:lnTo>
                  <a:pt x="1624964" y="0"/>
                </a:lnTo>
                <a:lnTo>
                  <a:pt x="1682008" y="676"/>
                </a:lnTo>
                <a:lnTo>
                  <a:pt x="1738558" y="2691"/>
                </a:lnTo>
                <a:lnTo>
                  <a:pt x="1794582" y="6022"/>
                </a:lnTo>
                <a:lnTo>
                  <a:pt x="1850047" y="10647"/>
                </a:lnTo>
                <a:lnTo>
                  <a:pt x="1904922" y="16544"/>
                </a:lnTo>
                <a:lnTo>
                  <a:pt x="1959175" y="23690"/>
                </a:lnTo>
                <a:lnTo>
                  <a:pt x="2012773" y="32064"/>
                </a:lnTo>
                <a:lnTo>
                  <a:pt x="2065683" y="41643"/>
                </a:lnTo>
                <a:lnTo>
                  <a:pt x="2117874" y="52405"/>
                </a:lnTo>
                <a:lnTo>
                  <a:pt x="2169314" y="64328"/>
                </a:lnTo>
                <a:lnTo>
                  <a:pt x="2219970" y="77389"/>
                </a:lnTo>
                <a:lnTo>
                  <a:pt x="2269810" y="91567"/>
                </a:lnTo>
                <a:lnTo>
                  <a:pt x="2318802" y="106840"/>
                </a:lnTo>
                <a:lnTo>
                  <a:pt x="2366913" y="123184"/>
                </a:lnTo>
                <a:lnTo>
                  <a:pt x="2414112" y="140579"/>
                </a:lnTo>
                <a:lnTo>
                  <a:pt x="2460366" y="159001"/>
                </a:lnTo>
                <a:lnTo>
                  <a:pt x="2505643" y="178429"/>
                </a:lnTo>
                <a:lnTo>
                  <a:pt x="2549911" y="198841"/>
                </a:lnTo>
                <a:lnTo>
                  <a:pt x="2593137" y="220213"/>
                </a:lnTo>
                <a:lnTo>
                  <a:pt x="2635289" y="242525"/>
                </a:lnTo>
                <a:lnTo>
                  <a:pt x="2676336" y="265754"/>
                </a:lnTo>
                <a:lnTo>
                  <a:pt x="2716244" y="289877"/>
                </a:lnTo>
                <a:lnTo>
                  <a:pt x="2754982" y="314873"/>
                </a:lnTo>
                <a:lnTo>
                  <a:pt x="2792517" y="340719"/>
                </a:lnTo>
                <a:lnTo>
                  <a:pt x="2828817" y="367394"/>
                </a:lnTo>
                <a:lnTo>
                  <a:pt x="2863851" y="394874"/>
                </a:lnTo>
                <a:lnTo>
                  <a:pt x="2897585" y="423138"/>
                </a:lnTo>
                <a:lnTo>
                  <a:pt x="2929988" y="452164"/>
                </a:lnTo>
                <a:lnTo>
                  <a:pt x="2961027" y="481930"/>
                </a:lnTo>
                <a:lnTo>
                  <a:pt x="2990670" y="512412"/>
                </a:lnTo>
                <a:lnTo>
                  <a:pt x="3018884" y="543590"/>
                </a:lnTo>
                <a:lnTo>
                  <a:pt x="3045639" y="575441"/>
                </a:lnTo>
                <a:lnTo>
                  <a:pt x="3070901" y="607942"/>
                </a:lnTo>
                <a:lnTo>
                  <a:pt x="3094638" y="641072"/>
                </a:lnTo>
                <a:lnTo>
                  <a:pt x="3116818" y="674809"/>
                </a:lnTo>
                <a:lnTo>
                  <a:pt x="3137409" y="709129"/>
                </a:lnTo>
                <a:lnTo>
                  <a:pt x="3156378" y="744012"/>
                </a:lnTo>
                <a:lnTo>
                  <a:pt x="3173694" y="779434"/>
                </a:lnTo>
                <a:lnTo>
                  <a:pt x="3189324" y="815374"/>
                </a:lnTo>
                <a:lnTo>
                  <a:pt x="3203235" y="851810"/>
                </a:lnTo>
                <a:lnTo>
                  <a:pt x="3215396" y="888719"/>
                </a:lnTo>
                <a:lnTo>
                  <a:pt x="3225775" y="926079"/>
                </a:lnTo>
                <a:lnTo>
                  <a:pt x="3234339" y="963868"/>
                </a:lnTo>
                <a:lnTo>
                  <a:pt x="3241056" y="1002064"/>
                </a:lnTo>
                <a:lnTo>
                  <a:pt x="3245894" y="1040644"/>
                </a:lnTo>
                <a:lnTo>
                  <a:pt x="3248820" y="1079587"/>
                </a:lnTo>
                <a:lnTo>
                  <a:pt x="3249803" y="1118870"/>
                </a:lnTo>
                <a:lnTo>
                  <a:pt x="3248820" y="1158145"/>
                </a:lnTo>
                <a:lnTo>
                  <a:pt x="3245894" y="1197080"/>
                </a:lnTo>
                <a:lnTo>
                  <a:pt x="3241056" y="1235654"/>
                </a:lnTo>
                <a:lnTo>
                  <a:pt x="3234339" y="1273843"/>
                </a:lnTo>
                <a:lnTo>
                  <a:pt x="3225775" y="1311626"/>
                </a:lnTo>
                <a:lnTo>
                  <a:pt x="3215396" y="1348981"/>
                </a:lnTo>
                <a:lnTo>
                  <a:pt x="3203235" y="1385885"/>
                </a:lnTo>
                <a:lnTo>
                  <a:pt x="3189324" y="1422316"/>
                </a:lnTo>
                <a:lnTo>
                  <a:pt x="3173694" y="1458252"/>
                </a:lnTo>
                <a:lnTo>
                  <a:pt x="3156378" y="1493671"/>
                </a:lnTo>
                <a:lnTo>
                  <a:pt x="3137409" y="1528550"/>
                </a:lnTo>
                <a:lnTo>
                  <a:pt x="3116818" y="1562868"/>
                </a:lnTo>
                <a:lnTo>
                  <a:pt x="3094638" y="1596602"/>
                </a:lnTo>
                <a:lnTo>
                  <a:pt x="3070901" y="1629730"/>
                </a:lnTo>
                <a:lnTo>
                  <a:pt x="3045639" y="1662230"/>
                </a:lnTo>
                <a:lnTo>
                  <a:pt x="3018884" y="1694079"/>
                </a:lnTo>
                <a:lnTo>
                  <a:pt x="2990670" y="1725255"/>
                </a:lnTo>
                <a:lnTo>
                  <a:pt x="2961027" y="1755737"/>
                </a:lnTo>
                <a:lnTo>
                  <a:pt x="2929988" y="1785502"/>
                </a:lnTo>
                <a:lnTo>
                  <a:pt x="2897585" y="1814527"/>
                </a:lnTo>
                <a:lnTo>
                  <a:pt x="2863851" y="1842791"/>
                </a:lnTo>
                <a:lnTo>
                  <a:pt x="2828817" y="1870272"/>
                </a:lnTo>
                <a:lnTo>
                  <a:pt x="2792517" y="1896946"/>
                </a:lnTo>
                <a:lnTo>
                  <a:pt x="2754982" y="1922793"/>
                </a:lnTo>
                <a:lnTo>
                  <a:pt x="2716244" y="1947790"/>
                </a:lnTo>
                <a:lnTo>
                  <a:pt x="2676336" y="1971914"/>
                </a:lnTo>
                <a:lnTo>
                  <a:pt x="2635289" y="1995143"/>
                </a:lnTo>
                <a:lnTo>
                  <a:pt x="2593137" y="2017456"/>
                </a:lnTo>
                <a:lnTo>
                  <a:pt x="2549911" y="2038830"/>
                </a:lnTo>
                <a:lnTo>
                  <a:pt x="2505643" y="2059242"/>
                </a:lnTo>
                <a:lnTo>
                  <a:pt x="2460366" y="2078672"/>
                </a:lnTo>
                <a:lnTo>
                  <a:pt x="2414112" y="2097095"/>
                </a:lnTo>
                <a:lnTo>
                  <a:pt x="2366913" y="2114491"/>
                </a:lnTo>
                <a:lnTo>
                  <a:pt x="2318802" y="2130837"/>
                </a:lnTo>
                <a:lnTo>
                  <a:pt x="2269810" y="2146111"/>
                </a:lnTo>
                <a:lnTo>
                  <a:pt x="2219970" y="2160290"/>
                </a:lnTo>
                <a:lnTo>
                  <a:pt x="2169314" y="2173353"/>
                </a:lnTo>
                <a:lnTo>
                  <a:pt x="2117874" y="2185277"/>
                </a:lnTo>
                <a:lnTo>
                  <a:pt x="2065683" y="2196040"/>
                </a:lnTo>
                <a:lnTo>
                  <a:pt x="2012773" y="2205620"/>
                </a:lnTo>
                <a:lnTo>
                  <a:pt x="1959175" y="2213995"/>
                </a:lnTo>
                <a:lnTo>
                  <a:pt x="1904922" y="2221142"/>
                </a:lnTo>
                <a:lnTo>
                  <a:pt x="1850047" y="2227040"/>
                </a:lnTo>
                <a:lnTo>
                  <a:pt x="1794582" y="2231665"/>
                </a:lnTo>
                <a:lnTo>
                  <a:pt x="1738558" y="2234997"/>
                </a:lnTo>
                <a:lnTo>
                  <a:pt x="1682008" y="2237012"/>
                </a:lnTo>
                <a:lnTo>
                  <a:pt x="1624964" y="2237689"/>
                </a:lnTo>
                <a:lnTo>
                  <a:pt x="1567921" y="2237012"/>
                </a:lnTo>
                <a:lnTo>
                  <a:pt x="1511370" y="2234997"/>
                </a:lnTo>
                <a:lnTo>
                  <a:pt x="1455346" y="2231665"/>
                </a:lnTo>
                <a:lnTo>
                  <a:pt x="1399879" y="2227040"/>
                </a:lnTo>
                <a:lnTo>
                  <a:pt x="1345003" y="2221142"/>
                </a:lnTo>
                <a:lnTo>
                  <a:pt x="1290748" y="2213995"/>
                </a:lnTo>
                <a:lnTo>
                  <a:pt x="1237149" y="2205620"/>
                </a:lnTo>
                <a:lnTo>
                  <a:pt x="1184236" y="2196040"/>
                </a:lnTo>
                <a:lnTo>
                  <a:pt x="1132042" y="2185277"/>
                </a:lnTo>
                <a:lnTo>
                  <a:pt x="1080600" y="2173353"/>
                </a:lnTo>
                <a:lnTo>
                  <a:pt x="1029941" y="2160290"/>
                </a:lnTo>
                <a:lnTo>
                  <a:pt x="980098" y="2146111"/>
                </a:lnTo>
                <a:lnTo>
                  <a:pt x="931103" y="2130837"/>
                </a:lnTo>
                <a:lnTo>
                  <a:pt x="882988" y="2114491"/>
                </a:lnTo>
                <a:lnTo>
                  <a:pt x="835786" y="2097095"/>
                </a:lnTo>
                <a:lnTo>
                  <a:pt x="789529" y="2078672"/>
                </a:lnTo>
                <a:lnTo>
                  <a:pt x="744248" y="2059242"/>
                </a:lnTo>
                <a:lnTo>
                  <a:pt x="699977" y="2038830"/>
                </a:lnTo>
                <a:lnTo>
                  <a:pt x="656747" y="2017456"/>
                </a:lnTo>
                <a:lnTo>
                  <a:pt x="614590" y="1995143"/>
                </a:lnTo>
                <a:lnTo>
                  <a:pt x="573540" y="1971914"/>
                </a:lnTo>
                <a:lnTo>
                  <a:pt x="533628" y="1947790"/>
                </a:lnTo>
                <a:lnTo>
                  <a:pt x="494886" y="1922793"/>
                </a:lnTo>
                <a:lnTo>
                  <a:pt x="457346" y="1896946"/>
                </a:lnTo>
                <a:lnTo>
                  <a:pt x="421042" y="1870272"/>
                </a:lnTo>
                <a:lnTo>
                  <a:pt x="386005" y="1842791"/>
                </a:lnTo>
                <a:lnTo>
                  <a:pt x="352266" y="1814527"/>
                </a:lnTo>
                <a:lnTo>
                  <a:pt x="319860" y="1785502"/>
                </a:lnTo>
                <a:lnTo>
                  <a:pt x="288817" y="1755737"/>
                </a:lnTo>
                <a:lnTo>
                  <a:pt x="259170" y="1725255"/>
                </a:lnTo>
                <a:lnTo>
                  <a:pt x="230952" y="1694079"/>
                </a:lnTo>
                <a:lnTo>
                  <a:pt x="204194" y="1662230"/>
                </a:lnTo>
                <a:lnTo>
                  <a:pt x="178928" y="1629730"/>
                </a:lnTo>
                <a:lnTo>
                  <a:pt x="155188" y="1596602"/>
                </a:lnTo>
                <a:lnTo>
                  <a:pt x="133005" y="1562868"/>
                </a:lnTo>
                <a:lnTo>
                  <a:pt x="112411" y="1528550"/>
                </a:lnTo>
                <a:lnTo>
                  <a:pt x="93439" y="1493671"/>
                </a:lnTo>
                <a:lnTo>
                  <a:pt x="76120" y="1458252"/>
                </a:lnTo>
                <a:lnTo>
                  <a:pt x="60488" y="1422316"/>
                </a:lnTo>
                <a:lnTo>
                  <a:pt x="46574" y="1385885"/>
                </a:lnTo>
                <a:lnTo>
                  <a:pt x="34411" y="1348981"/>
                </a:lnTo>
                <a:lnTo>
                  <a:pt x="24031" y="1311626"/>
                </a:lnTo>
                <a:lnTo>
                  <a:pt x="15466" y="1273843"/>
                </a:lnTo>
                <a:lnTo>
                  <a:pt x="8747" y="1235654"/>
                </a:lnTo>
                <a:lnTo>
                  <a:pt x="3909" y="1197080"/>
                </a:lnTo>
                <a:lnTo>
                  <a:pt x="982" y="1158145"/>
                </a:lnTo>
                <a:lnTo>
                  <a:pt x="0" y="111887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28821" y="4297807"/>
            <a:ext cx="2264410" cy="8902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9685" marR="5080" indent="-7620" algn="just">
              <a:lnSpc>
                <a:spcPct val="91800"/>
              </a:lnSpc>
              <a:spcBef>
                <a:spcPts val="3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Формы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контроля</a:t>
            </a:r>
            <a:r>
              <a:rPr sz="20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(по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последовательности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периодичности)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3622" y="4462398"/>
            <a:ext cx="1647825" cy="638175"/>
          </a:xfrm>
          <a:custGeom>
            <a:avLst/>
            <a:gdLst/>
            <a:ahLst/>
            <a:cxnLst/>
            <a:rect l="l" t="t" r="r" b="b"/>
            <a:pathLst>
              <a:path w="1647825" h="638175">
                <a:moveTo>
                  <a:pt x="1456516" y="510158"/>
                </a:moveTo>
                <a:lnTo>
                  <a:pt x="1329563" y="510158"/>
                </a:lnTo>
                <a:lnTo>
                  <a:pt x="1330071" y="637667"/>
                </a:lnTo>
                <a:lnTo>
                  <a:pt x="1456516" y="510158"/>
                </a:lnTo>
                <a:close/>
              </a:path>
              <a:path w="1647825" h="638175">
                <a:moveTo>
                  <a:pt x="1327277" y="0"/>
                </a:moveTo>
                <a:lnTo>
                  <a:pt x="1327911" y="127507"/>
                </a:lnTo>
                <a:lnTo>
                  <a:pt x="0" y="133223"/>
                </a:lnTo>
                <a:lnTo>
                  <a:pt x="1650" y="515874"/>
                </a:lnTo>
                <a:lnTo>
                  <a:pt x="1456516" y="510158"/>
                </a:lnTo>
                <a:lnTo>
                  <a:pt x="1647571" y="317500"/>
                </a:lnTo>
                <a:lnTo>
                  <a:pt x="1327277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519" y="4160392"/>
            <a:ext cx="2204085" cy="1253490"/>
          </a:xfrm>
          <a:custGeom>
            <a:avLst/>
            <a:gdLst/>
            <a:ahLst/>
            <a:cxnLst/>
            <a:rect l="l" t="t" r="r" b="b"/>
            <a:pathLst>
              <a:path w="2204085" h="1253489">
                <a:moveTo>
                  <a:pt x="2078621" y="0"/>
                </a:moveTo>
                <a:lnTo>
                  <a:pt x="125310" y="0"/>
                </a:lnTo>
                <a:lnTo>
                  <a:pt x="76536" y="9852"/>
                </a:lnTo>
                <a:lnTo>
                  <a:pt x="36704" y="36718"/>
                </a:lnTo>
                <a:lnTo>
                  <a:pt x="9848" y="76563"/>
                </a:lnTo>
                <a:lnTo>
                  <a:pt x="0" y="125348"/>
                </a:lnTo>
                <a:lnTo>
                  <a:pt x="0" y="1127759"/>
                </a:lnTo>
                <a:lnTo>
                  <a:pt x="9848" y="1176545"/>
                </a:lnTo>
                <a:lnTo>
                  <a:pt x="36704" y="1216390"/>
                </a:lnTo>
                <a:lnTo>
                  <a:pt x="76536" y="1243256"/>
                </a:lnTo>
                <a:lnTo>
                  <a:pt x="125310" y="1253108"/>
                </a:lnTo>
                <a:lnTo>
                  <a:pt x="2078621" y="1253108"/>
                </a:lnTo>
                <a:lnTo>
                  <a:pt x="2127387" y="1243256"/>
                </a:lnTo>
                <a:lnTo>
                  <a:pt x="2167188" y="1216390"/>
                </a:lnTo>
                <a:lnTo>
                  <a:pt x="2194011" y="1176545"/>
                </a:lnTo>
                <a:lnTo>
                  <a:pt x="2203843" y="1127759"/>
                </a:lnTo>
                <a:lnTo>
                  <a:pt x="2203843" y="125348"/>
                </a:lnTo>
                <a:lnTo>
                  <a:pt x="2194011" y="76563"/>
                </a:lnTo>
                <a:lnTo>
                  <a:pt x="2167188" y="36718"/>
                </a:lnTo>
                <a:lnTo>
                  <a:pt x="2127387" y="9852"/>
                </a:lnTo>
                <a:lnTo>
                  <a:pt x="207862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2519" y="4160392"/>
            <a:ext cx="2204085" cy="1253490"/>
          </a:xfrm>
          <a:custGeom>
            <a:avLst/>
            <a:gdLst/>
            <a:ahLst/>
            <a:cxnLst/>
            <a:rect l="l" t="t" r="r" b="b"/>
            <a:pathLst>
              <a:path w="2204085" h="1253489">
                <a:moveTo>
                  <a:pt x="0" y="125348"/>
                </a:moveTo>
                <a:lnTo>
                  <a:pt x="9848" y="76563"/>
                </a:lnTo>
                <a:lnTo>
                  <a:pt x="36704" y="36718"/>
                </a:lnTo>
                <a:lnTo>
                  <a:pt x="76536" y="9852"/>
                </a:lnTo>
                <a:lnTo>
                  <a:pt x="125310" y="0"/>
                </a:lnTo>
                <a:lnTo>
                  <a:pt x="2078621" y="0"/>
                </a:lnTo>
                <a:lnTo>
                  <a:pt x="2127387" y="9852"/>
                </a:lnTo>
                <a:lnTo>
                  <a:pt x="2167188" y="36718"/>
                </a:lnTo>
                <a:lnTo>
                  <a:pt x="2194011" y="76563"/>
                </a:lnTo>
                <a:lnTo>
                  <a:pt x="2203843" y="125348"/>
                </a:lnTo>
                <a:lnTo>
                  <a:pt x="2203843" y="1127759"/>
                </a:lnTo>
                <a:lnTo>
                  <a:pt x="2194011" y="1176545"/>
                </a:lnTo>
                <a:lnTo>
                  <a:pt x="2167188" y="1216390"/>
                </a:lnTo>
                <a:lnTo>
                  <a:pt x="2127387" y="1243256"/>
                </a:lnTo>
                <a:lnTo>
                  <a:pt x="2078621" y="1253108"/>
                </a:lnTo>
                <a:lnTo>
                  <a:pt x="125310" y="1253108"/>
                </a:lnTo>
                <a:lnTo>
                  <a:pt x="76536" y="1243256"/>
                </a:lnTo>
                <a:lnTo>
                  <a:pt x="36704" y="1216390"/>
                </a:lnTo>
                <a:lnTo>
                  <a:pt x="9848" y="1176545"/>
                </a:lnTo>
                <a:lnTo>
                  <a:pt x="0" y="1127759"/>
                </a:lnTo>
                <a:lnTo>
                  <a:pt x="0" y="12534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3377" y="4591558"/>
            <a:ext cx="19831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предварительный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9816" y="2638298"/>
            <a:ext cx="1627505" cy="1327785"/>
          </a:xfrm>
          <a:custGeom>
            <a:avLst/>
            <a:gdLst/>
            <a:ahLst/>
            <a:cxnLst/>
            <a:rect l="l" t="t" r="r" b="b"/>
            <a:pathLst>
              <a:path w="1627504" h="1327785">
                <a:moveTo>
                  <a:pt x="225170" y="0"/>
                </a:moveTo>
                <a:lnTo>
                  <a:pt x="0" y="309372"/>
                </a:lnTo>
                <a:lnTo>
                  <a:pt x="1256791" y="1224152"/>
                </a:lnTo>
                <a:lnTo>
                  <a:pt x="1181734" y="1327277"/>
                </a:lnTo>
                <a:lnTo>
                  <a:pt x="1627250" y="1257172"/>
                </a:lnTo>
                <a:lnTo>
                  <a:pt x="1573276" y="914780"/>
                </a:lnTo>
                <a:lnTo>
                  <a:pt x="1481962" y="914780"/>
                </a:lnTo>
                <a:lnTo>
                  <a:pt x="225170" y="0"/>
                </a:lnTo>
                <a:close/>
              </a:path>
              <a:path w="1627504" h="1327785">
                <a:moveTo>
                  <a:pt x="1557020" y="811656"/>
                </a:moveTo>
                <a:lnTo>
                  <a:pt x="1481962" y="914780"/>
                </a:lnTo>
                <a:lnTo>
                  <a:pt x="1573276" y="914780"/>
                </a:lnTo>
                <a:lnTo>
                  <a:pt x="1557020" y="811656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9167" y="2166366"/>
            <a:ext cx="1566545" cy="1253490"/>
          </a:xfrm>
          <a:custGeom>
            <a:avLst/>
            <a:gdLst/>
            <a:ahLst/>
            <a:cxnLst/>
            <a:rect l="l" t="t" r="r" b="b"/>
            <a:pathLst>
              <a:path w="1566545" h="1253489">
                <a:moveTo>
                  <a:pt x="1441030" y="0"/>
                </a:moveTo>
                <a:lnTo>
                  <a:pt x="125310" y="0"/>
                </a:lnTo>
                <a:lnTo>
                  <a:pt x="76536" y="9852"/>
                </a:lnTo>
                <a:lnTo>
                  <a:pt x="36704" y="36718"/>
                </a:lnTo>
                <a:lnTo>
                  <a:pt x="9848" y="76563"/>
                </a:lnTo>
                <a:lnTo>
                  <a:pt x="0" y="125349"/>
                </a:lnTo>
                <a:lnTo>
                  <a:pt x="0" y="1127760"/>
                </a:lnTo>
                <a:lnTo>
                  <a:pt x="9848" y="1176545"/>
                </a:lnTo>
                <a:lnTo>
                  <a:pt x="36704" y="1216390"/>
                </a:lnTo>
                <a:lnTo>
                  <a:pt x="76536" y="1243256"/>
                </a:lnTo>
                <a:lnTo>
                  <a:pt x="125310" y="1253109"/>
                </a:lnTo>
                <a:lnTo>
                  <a:pt x="1441030" y="1253109"/>
                </a:lnTo>
                <a:lnTo>
                  <a:pt x="1489816" y="1243256"/>
                </a:lnTo>
                <a:lnTo>
                  <a:pt x="1529661" y="1216390"/>
                </a:lnTo>
                <a:lnTo>
                  <a:pt x="1556527" y="1176545"/>
                </a:lnTo>
                <a:lnTo>
                  <a:pt x="1566379" y="1127760"/>
                </a:lnTo>
                <a:lnTo>
                  <a:pt x="1566379" y="125349"/>
                </a:lnTo>
                <a:lnTo>
                  <a:pt x="1556527" y="76563"/>
                </a:lnTo>
                <a:lnTo>
                  <a:pt x="1529661" y="36718"/>
                </a:lnTo>
                <a:lnTo>
                  <a:pt x="1489816" y="9852"/>
                </a:lnTo>
                <a:lnTo>
                  <a:pt x="144103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9167" y="2166366"/>
            <a:ext cx="1566545" cy="1253490"/>
          </a:xfrm>
          <a:custGeom>
            <a:avLst/>
            <a:gdLst/>
            <a:ahLst/>
            <a:cxnLst/>
            <a:rect l="l" t="t" r="r" b="b"/>
            <a:pathLst>
              <a:path w="1566545" h="1253489">
                <a:moveTo>
                  <a:pt x="0" y="125349"/>
                </a:moveTo>
                <a:lnTo>
                  <a:pt x="9848" y="76563"/>
                </a:lnTo>
                <a:lnTo>
                  <a:pt x="36704" y="36718"/>
                </a:lnTo>
                <a:lnTo>
                  <a:pt x="76536" y="9852"/>
                </a:lnTo>
                <a:lnTo>
                  <a:pt x="125310" y="0"/>
                </a:lnTo>
                <a:lnTo>
                  <a:pt x="1441030" y="0"/>
                </a:lnTo>
                <a:lnTo>
                  <a:pt x="1489816" y="9852"/>
                </a:lnTo>
                <a:lnTo>
                  <a:pt x="1529661" y="36718"/>
                </a:lnTo>
                <a:lnTo>
                  <a:pt x="1556527" y="76563"/>
                </a:lnTo>
                <a:lnTo>
                  <a:pt x="1566379" y="125349"/>
                </a:lnTo>
                <a:lnTo>
                  <a:pt x="1566379" y="1127760"/>
                </a:lnTo>
                <a:lnTo>
                  <a:pt x="1556527" y="1176545"/>
                </a:lnTo>
                <a:lnTo>
                  <a:pt x="1529661" y="1216390"/>
                </a:lnTo>
                <a:lnTo>
                  <a:pt x="1489816" y="1243256"/>
                </a:lnTo>
                <a:lnTo>
                  <a:pt x="1441030" y="1253109"/>
                </a:lnTo>
                <a:lnTo>
                  <a:pt x="125310" y="1253109"/>
                </a:lnTo>
                <a:lnTo>
                  <a:pt x="76536" y="1243256"/>
                </a:lnTo>
                <a:lnTo>
                  <a:pt x="36704" y="1216390"/>
                </a:lnTo>
                <a:lnTo>
                  <a:pt x="9848" y="1176545"/>
                </a:lnTo>
                <a:lnTo>
                  <a:pt x="0" y="1127760"/>
                </a:lnTo>
                <a:lnTo>
                  <a:pt x="0" y="12534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68374" y="2597023"/>
            <a:ext cx="948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текущий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56304" y="1502536"/>
            <a:ext cx="1027430" cy="2060575"/>
          </a:xfrm>
          <a:custGeom>
            <a:avLst/>
            <a:gdLst/>
            <a:ahLst/>
            <a:cxnLst/>
            <a:rect l="l" t="t" r="r" b="b"/>
            <a:pathLst>
              <a:path w="1027429" h="2060575">
                <a:moveTo>
                  <a:pt x="364617" y="0"/>
                </a:moveTo>
                <a:lnTo>
                  <a:pt x="0" y="116077"/>
                </a:lnTo>
                <a:lnTo>
                  <a:pt x="541147" y="1814702"/>
                </a:lnTo>
                <a:lnTo>
                  <a:pt x="419608" y="1853438"/>
                </a:lnTo>
                <a:lnTo>
                  <a:pt x="820293" y="2060448"/>
                </a:lnTo>
                <a:lnTo>
                  <a:pt x="1007350" y="1698498"/>
                </a:lnTo>
                <a:lnTo>
                  <a:pt x="905764" y="1698498"/>
                </a:lnTo>
                <a:lnTo>
                  <a:pt x="364617" y="0"/>
                </a:lnTo>
                <a:close/>
              </a:path>
              <a:path w="1027429" h="2060575">
                <a:moveTo>
                  <a:pt x="1027303" y="1659889"/>
                </a:moveTo>
                <a:lnTo>
                  <a:pt x="905764" y="1698498"/>
                </a:lnTo>
                <a:lnTo>
                  <a:pt x="1007350" y="1698498"/>
                </a:lnTo>
                <a:lnTo>
                  <a:pt x="1027303" y="1659889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8673" y="808227"/>
            <a:ext cx="2080260" cy="1504950"/>
          </a:xfrm>
          <a:custGeom>
            <a:avLst/>
            <a:gdLst/>
            <a:ahLst/>
            <a:cxnLst/>
            <a:rect l="l" t="t" r="r" b="b"/>
            <a:pathLst>
              <a:path w="2080260" h="1504950">
                <a:moveTo>
                  <a:pt x="1929384" y="0"/>
                </a:moveTo>
                <a:lnTo>
                  <a:pt x="150494" y="0"/>
                </a:lnTo>
                <a:lnTo>
                  <a:pt x="102900" y="7664"/>
                </a:lnTo>
                <a:lnTo>
                  <a:pt x="61584" y="29008"/>
                </a:lnTo>
                <a:lnTo>
                  <a:pt x="29016" y="61557"/>
                </a:lnTo>
                <a:lnTo>
                  <a:pt x="7665" y="102835"/>
                </a:lnTo>
                <a:lnTo>
                  <a:pt x="0" y="150368"/>
                </a:lnTo>
                <a:lnTo>
                  <a:pt x="0" y="1354201"/>
                </a:lnTo>
                <a:lnTo>
                  <a:pt x="7665" y="1401795"/>
                </a:lnTo>
                <a:lnTo>
                  <a:pt x="29016" y="1443111"/>
                </a:lnTo>
                <a:lnTo>
                  <a:pt x="61584" y="1475679"/>
                </a:lnTo>
                <a:lnTo>
                  <a:pt x="102900" y="1497030"/>
                </a:lnTo>
                <a:lnTo>
                  <a:pt x="150494" y="1504696"/>
                </a:lnTo>
                <a:lnTo>
                  <a:pt x="1929384" y="1504696"/>
                </a:lnTo>
                <a:lnTo>
                  <a:pt x="1976916" y="1497030"/>
                </a:lnTo>
                <a:lnTo>
                  <a:pt x="2018194" y="1475679"/>
                </a:lnTo>
                <a:lnTo>
                  <a:pt x="2050743" y="1443111"/>
                </a:lnTo>
                <a:lnTo>
                  <a:pt x="2072087" y="1401795"/>
                </a:lnTo>
                <a:lnTo>
                  <a:pt x="2079752" y="1354201"/>
                </a:lnTo>
                <a:lnTo>
                  <a:pt x="2079752" y="150368"/>
                </a:lnTo>
                <a:lnTo>
                  <a:pt x="2072087" y="102835"/>
                </a:lnTo>
                <a:lnTo>
                  <a:pt x="2050743" y="61557"/>
                </a:lnTo>
                <a:lnTo>
                  <a:pt x="2018194" y="29008"/>
                </a:lnTo>
                <a:lnTo>
                  <a:pt x="1976916" y="7664"/>
                </a:lnTo>
                <a:lnTo>
                  <a:pt x="192938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8673" y="808227"/>
            <a:ext cx="2080260" cy="1504950"/>
          </a:xfrm>
          <a:custGeom>
            <a:avLst/>
            <a:gdLst/>
            <a:ahLst/>
            <a:cxnLst/>
            <a:rect l="l" t="t" r="r" b="b"/>
            <a:pathLst>
              <a:path w="2080260" h="1504950">
                <a:moveTo>
                  <a:pt x="0" y="150368"/>
                </a:moveTo>
                <a:lnTo>
                  <a:pt x="7665" y="102835"/>
                </a:lnTo>
                <a:lnTo>
                  <a:pt x="29016" y="61557"/>
                </a:lnTo>
                <a:lnTo>
                  <a:pt x="61584" y="29008"/>
                </a:lnTo>
                <a:lnTo>
                  <a:pt x="102900" y="7664"/>
                </a:lnTo>
                <a:lnTo>
                  <a:pt x="150494" y="0"/>
                </a:lnTo>
                <a:lnTo>
                  <a:pt x="1929384" y="0"/>
                </a:lnTo>
                <a:lnTo>
                  <a:pt x="1976916" y="7664"/>
                </a:lnTo>
                <a:lnTo>
                  <a:pt x="2018194" y="29008"/>
                </a:lnTo>
                <a:lnTo>
                  <a:pt x="2050743" y="61557"/>
                </a:lnTo>
                <a:lnTo>
                  <a:pt x="2072087" y="102835"/>
                </a:lnTo>
                <a:lnTo>
                  <a:pt x="2079752" y="150368"/>
                </a:lnTo>
                <a:lnTo>
                  <a:pt x="2079752" y="1354201"/>
                </a:lnTo>
                <a:lnTo>
                  <a:pt x="2072087" y="1401795"/>
                </a:lnTo>
                <a:lnTo>
                  <a:pt x="2050743" y="1443111"/>
                </a:lnTo>
                <a:lnTo>
                  <a:pt x="2018194" y="1475679"/>
                </a:lnTo>
                <a:lnTo>
                  <a:pt x="1976916" y="1497030"/>
                </a:lnTo>
                <a:lnTo>
                  <a:pt x="1929384" y="1504696"/>
                </a:lnTo>
                <a:lnTo>
                  <a:pt x="150494" y="1504696"/>
                </a:lnTo>
                <a:lnTo>
                  <a:pt x="102900" y="1497030"/>
                </a:lnTo>
                <a:lnTo>
                  <a:pt x="61584" y="1475679"/>
                </a:lnTo>
                <a:lnTo>
                  <a:pt x="29016" y="1443111"/>
                </a:lnTo>
                <a:lnTo>
                  <a:pt x="7665" y="1401795"/>
                </a:lnTo>
                <a:lnTo>
                  <a:pt x="0" y="1354201"/>
                </a:lnTo>
                <a:lnTo>
                  <a:pt x="0" y="15036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37230" y="1364361"/>
            <a:ext cx="18053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промежуточный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63846" y="1499869"/>
            <a:ext cx="1052830" cy="2065655"/>
          </a:xfrm>
          <a:custGeom>
            <a:avLst/>
            <a:gdLst/>
            <a:ahLst/>
            <a:cxnLst/>
            <a:rect l="l" t="t" r="r" b="b"/>
            <a:pathLst>
              <a:path w="1052829" h="2065654">
                <a:moveTo>
                  <a:pt x="0" y="1662049"/>
                </a:moveTo>
                <a:lnTo>
                  <a:pt x="201421" y="2065527"/>
                </a:lnTo>
                <a:lnTo>
                  <a:pt x="604901" y="1864105"/>
                </a:lnTo>
                <a:lnTo>
                  <a:pt x="483869" y="1823719"/>
                </a:lnTo>
                <a:lnTo>
                  <a:pt x="524403" y="1702434"/>
                </a:lnTo>
                <a:lnTo>
                  <a:pt x="121030" y="1702434"/>
                </a:lnTo>
                <a:lnTo>
                  <a:pt x="0" y="1662049"/>
                </a:lnTo>
                <a:close/>
              </a:path>
              <a:path w="1052829" h="2065654">
                <a:moveTo>
                  <a:pt x="689863" y="0"/>
                </a:moveTo>
                <a:lnTo>
                  <a:pt x="121030" y="1702434"/>
                </a:lnTo>
                <a:lnTo>
                  <a:pt x="524403" y="1702434"/>
                </a:lnTo>
                <a:lnTo>
                  <a:pt x="1052829" y="121284"/>
                </a:lnTo>
                <a:lnTo>
                  <a:pt x="689863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1984" y="934085"/>
            <a:ext cx="1566545" cy="1253490"/>
          </a:xfrm>
          <a:custGeom>
            <a:avLst/>
            <a:gdLst/>
            <a:ahLst/>
            <a:cxnLst/>
            <a:rect l="l" t="t" r="r" b="b"/>
            <a:pathLst>
              <a:path w="1566545" h="1253489">
                <a:moveTo>
                  <a:pt x="1441068" y="0"/>
                </a:moveTo>
                <a:lnTo>
                  <a:pt x="125349" y="0"/>
                </a:lnTo>
                <a:lnTo>
                  <a:pt x="76563" y="9832"/>
                </a:lnTo>
                <a:lnTo>
                  <a:pt x="36718" y="36655"/>
                </a:lnTo>
                <a:lnTo>
                  <a:pt x="9852" y="76455"/>
                </a:lnTo>
                <a:lnTo>
                  <a:pt x="0" y="125222"/>
                </a:lnTo>
                <a:lnTo>
                  <a:pt x="0" y="1127760"/>
                </a:lnTo>
                <a:lnTo>
                  <a:pt x="9852" y="1176526"/>
                </a:lnTo>
                <a:lnTo>
                  <a:pt x="36718" y="1216326"/>
                </a:lnTo>
                <a:lnTo>
                  <a:pt x="76563" y="1243149"/>
                </a:lnTo>
                <a:lnTo>
                  <a:pt x="125349" y="1252981"/>
                </a:lnTo>
                <a:lnTo>
                  <a:pt x="1441068" y="1252981"/>
                </a:lnTo>
                <a:lnTo>
                  <a:pt x="1489854" y="1243149"/>
                </a:lnTo>
                <a:lnTo>
                  <a:pt x="1529699" y="1216326"/>
                </a:lnTo>
                <a:lnTo>
                  <a:pt x="1556565" y="1176526"/>
                </a:lnTo>
                <a:lnTo>
                  <a:pt x="1566417" y="1127760"/>
                </a:lnTo>
                <a:lnTo>
                  <a:pt x="1566417" y="125222"/>
                </a:lnTo>
                <a:lnTo>
                  <a:pt x="1556565" y="76455"/>
                </a:lnTo>
                <a:lnTo>
                  <a:pt x="1529699" y="36655"/>
                </a:lnTo>
                <a:lnTo>
                  <a:pt x="1489854" y="9832"/>
                </a:lnTo>
                <a:lnTo>
                  <a:pt x="144106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1984" y="934085"/>
            <a:ext cx="1566545" cy="1253490"/>
          </a:xfrm>
          <a:custGeom>
            <a:avLst/>
            <a:gdLst/>
            <a:ahLst/>
            <a:cxnLst/>
            <a:rect l="l" t="t" r="r" b="b"/>
            <a:pathLst>
              <a:path w="1566545" h="1253489">
                <a:moveTo>
                  <a:pt x="0" y="125222"/>
                </a:moveTo>
                <a:lnTo>
                  <a:pt x="9852" y="76455"/>
                </a:lnTo>
                <a:lnTo>
                  <a:pt x="36718" y="36655"/>
                </a:lnTo>
                <a:lnTo>
                  <a:pt x="76563" y="9832"/>
                </a:lnTo>
                <a:lnTo>
                  <a:pt x="125349" y="0"/>
                </a:lnTo>
                <a:lnTo>
                  <a:pt x="1441068" y="0"/>
                </a:lnTo>
                <a:lnTo>
                  <a:pt x="1489854" y="9832"/>
                </a:lnTo>
                <a:lnTo>
                  <a:pt x="1529699" y="36655"/>
                </a:lnTo>
                <a:lnTo>
                  <a:pt x="1556565" y="76455"/>
                </a:lnTo>
                <a:lnTo>
                  <a:pt x="1566417" y="125222"/>
                </a:lnTo>
                <a:lnTo>
                  <a:pt x="1566417" y="1127760"/>
                </a:lnTo>
                <a:lnTo>
                  <a:pt x="1556565" y="1176526"/>
                </a:lnTo>
                <a:lnTo>
                  <a:pt x="1529699" y="1216326"/>
                </a:lnTo>
                <a:lnTo>
                  <a:pt x="1489854" y="1243149"/>
                </a:lnTo>
                <a:lnTo>
                  <a:pt x="1441068" y="1252981"/>
                </a:lnTo>
                <a:lnTo>
                  <a:pt x="125349" y="1252981"/>
                </a:lnTo>
                <a:lnTo>
                  <a:pt x="76563" y="1243149"/>
                </a:lnTo>
                <a:lnTo>
                  <a:pt x="36718" y="1216326"/>
                </a:lnTo>
                <a:lnTo>
                  <a:pt x="9852" y="1176526"/>
                </a:lnTo>
                <a:lnTo>
                  <a:pt x="0" y="1127760"/>
                </a:lnTo>
                <a:lnTo>
                  <a:pt x="0" y="12522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216144" y="1364361"/>
            <a:ext cx="1041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10" dirty="0">
                <a:solidFill>
                  <a:srgbClr val="FFFFFF"/>
                </a:solidFill>
                <a:latin typeface="Calibri"/>
                <a:cs typeface="Calibri"/>
              </a:rPr>
              <a:t>итоговый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79719" y="2670555"/>
            <a:ext cx="1626870" cy="1310005"/>
          </a:xfrm>
          <a:custGeom>
            <a:avLst/>
            <a:gdLst/>
            <a:ahLst/>
            <a:cxnLst/>
            <a:rect l="l" t="t" r="r" b="b"/>
            <a:pathLst>
              <a:path w="1626870" h="1310004">
                <a:moveTo>
                  <a:pt x="74802" y="790067"/>
                </a:moveTo>
                <a:lnTo>
                  <a:pt x="0" y="1234821"/>
                </a:lnTo>
                <a:lnTo>
                  <a:pt x="444626" y="1309624"/>
                </a:lnTo>
                <a:lnTo>
                  <a:pt x="370713" y="1205738"/>
                </a:lnTo>
                <a:lnTo>
                  <a:pt x="808450" y="894080"/>
                </a:lnTo>
                <a:lnTo>
                  <a:pt x="148716" y="894080"/>
                </a:lnTo>
                <a:lnTo>
                  <a:pt x="74802" y="790067"/>
                </a:lnTo>
                <a:close/>
              </a:path>
              <a:path w="1626870" h="1310004">
                <a:moveTo>
                  <a:pt x="1404620" y="0"/>
                </a:moveTo>
                <a:lnTo>
                  <a:pt x="148716" y="894080"/>
                </a:lnTo>
                <a:lnTo>
                  <a:pt x="808450" y="894080"/>
                </a:lnTo>
                <a:lnTo>
                  <a:pt x="1626488" y="311658"/>
                </a:lnTo>
                <a:lnTo>
                  <a:pt x="1404620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7033" y="2199894"/>
            <a:ext cx="1816735" cy="1253490"/>
          </a:xfrm>
          <a:custGeom>
            <a:avLst/>
            <a:gdLst/>
            <a:ahLst/>
            <a:cxnLst/>
            <a:rect l="l" t="t" r="r" b="b"/>
            <a:pathLst>
              <a:path w="1816734" h="1253489">
                <a:moveTo>
                  <a:pt x="1691132" y="0"/>
                </a:moveTo>
                <a:lnTo>
                  <a:pt x="125348" y="0"/>
                </a:lnTo>
                <a:lnTo>
                  <a:pt x="76563" y="9832"/>
                </a:lnTo>
                <a:lnTo>
                  <a:pt x="36718" y="36655"/>
                </a:lnTo>
                <a:lnTo>
                  <a:pt x="9852" y="76455"/>
                </a:lnTo>
                <a:lnTo>
                  <a:pt x="0" y="125221"/>
                </a:lnTo>
                <a:lnTo>
                  <a:pt x="0" y="1127759"/>
                </a:lnTo>
                <a:lnTo>
                  <a:pt x="9865" y="1176545"/>
                </a:lnTo>
                <a:lnTo>
                  <a:pt x="36718" y="1216326"/>
                </a:lnTo>
                <a:lnTo>
                  <a:pt x="76563" y="1243149"/>
                </a:lnTo>
                <a:lnTo>
                  <a:pt x="125348" y="1252981"/>
                </a:lnTo>
                <a:lnTo>
                  <a:pt x="1691132" y="1253108"/>
                </a:lnTo>
                <a:lnTo>
                  <a:pt x="1739898" y="1243256"/>
                </a:lnTo>
                <a:lnTo>
                  <a:pt x="1779698" y="1216390"/>
                </a:lnTo>
                <a:lnTo>
                  <a:pt x="1806525" y="1176526"/>
                </a:lnTo>
                <a:lnTo>
                  <a:pt x="1816353" y="1127759"/>
                </a:lnTo>
                <a:lnTo>
                  <a:pt x="1816353" y="125221"/>
                </a:lnTo>
                <a:lnTo>
                  <a:pt x="1806521" y="76455"/>
                </a:lnTo>
                <a:lnTo>
                  <a:pt x="1779698" y="36655"/>
                </a:lnTo>
                <a:lnTo>
                  <a:pt x="1739898" y="9832"/>
                </a:lnTo>
                <a:lnTo>
                  <a:pt x="169113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7033" y="2199894"/>
            <a:ext cx="1816735" cy="1253490"/>
          </a:xfrm>
          <a:custGeom>
            <a:avLst/>
            <a:gdLst/>
            <a:ahLst/>
            <a:cxnLst/>
            <a:rect l="l" t="t" r="r" b="b"/>
            <a:pathLst>
              <a:path w="1816734" h="1253489">
                <a:moveTo>
                  <a:pt x="0" y="125221"/>
                </a:moveTo>
                <a:lnTo>
                  <a:pt x="9852" y="76455"/>
                </a:lnTo>
                <a:lnTo>
                  <a:pt x="36718" y="36655"/>
                </a:lnTo>
                <a:lnTo>
                  <a:pt x="76563" y="9832"/>
                </a:lnTo>
                <a:lnTo>
                  <a:pt x="125348" y="0"/>
                </a:lnTo>
                <a:lnTo>
                  <a:pt x="1691132" y="0"/>
                </a:lnTo>
                <a:lnTo>
                  <a:pt x="1739898" y="9832"/>
                </a:lnTo>
                <a:lnTo>
                  <a:pt x="1779698" y="36655"/>
                </a:lnTo>
                <a:lnTo>
                  <a:pt x="1806521" y="76455"/>
                </a:lnTo>
                <a:lnTo>
                  <a:pt x="1816353" y="125221"/>
                </a:lnTo>
                <a:lnTo>
                  <a:pt x="1816353" y="1127759"/>
                </a:lnTo>
                <a:lnTo>
                  <a:pt x="1806521" y="1176545"/>
                </a:lnTo>
                <a:lnTo>
                  <a:pt x="1779698" y="1216390"/>
                </a:lnTo>
                <a:lnTo>
                  <a:pt x="1739898" y="1243256"/>
                </a:lnTo>
                <a:lnTo>
                  <a:pt x="1691132" y="1253108"/>
                </a:lnTo>
                <a:lnTo>
                  <a:pt x="125348" y="1252981"/>
                </a:lnTo>
                <a:lnTo>
                  <a:pt x="76563" y="1243149"/>
                </a:lnTo>
                <a:lnTo>
                  <a:pt x="36718" y="1216326"/>
                </a:lnTo>
                <a:lnTo>
                  <a:pt x="9852" y="1176526"/>
                </a:lnTo>
                <a:lnTo>
                  <a:pt x="0" y="1127759"/>
                </a:lnTo>
                <a:lnTo>
                  <a:pt x="0" y="1252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62470" y="2630551"/>
            <a:ext cx="1668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эпиз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чес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ий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85305" y="4462271"/>
            <a:ext cx="1694814" cy="638175"/>
          </a:xfrm>
          <a:custGeom>
            <a:avLst/>
            <a:gdLst/>
            <a:ahLst/>
            <a:cxnLst/>
            <a:rect l="l" t="t" r="r" b="b"/>
            <a:pathLst>
              <a:path w="1694815" h="638175">
                <a:moveTo>
                  <a:pt x="320167" y="0"/>
                </a:moveTo>
                <a:lnTo>
                  <a:pt x="0" y="317500"/>
                </a:lnTo>
                <a:lnTo>
                  <a:pt x="317500" y="637666"/>
                </a:lnTo>
                <a:lnTo>
                  <a:pt x="318008" y="510158"/>
                </a:lnTo>
                <a:lnTo>
                  <a:pt x="1693189" y="510158"/>
                </a:lnTo>
                <a:lnTo>
                  <a:pt x="1694815" y="133350"/>
                </a:lnTo>
                <a:lnTo>
                  <a:pt x="319659" y="127507"/>
                </a:lnTo>
                <a:lnTo>
                  <a:pt x="320167" y="0"/>
                </a:lnTo>
                <a:close/>
              </a:path>
              <a:path w="1694815" h="638175">
                <a:moveTo>
                  <a:pt x="1693189" y="510158"/>
                </a:moveTo>
                <a:lnTo>
                  <a:pt x="318008" y="510158"/>
                </a:lnTo>
                <a:lnTo>
                  <a:pt x="1693164" y="516000"/>
                </a:lnTo>
                <a:lnTo>
                  <a:pt x="1693189" y="510158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63105" y="4160392"/>
            <a:ext cx="2032635" cy="1253490"/>
          </a:xfrm>
          <a:custGeom>
            <a:avLst/>
            <a:gdLst/>
            <a:ahLst/>
            <a:cxnLst/>
            <a:rect l="l" t="t" r="r" b="b"/>
            <a:pathLst>
              <a:path w="2032634" h="1253489">
                <a:moveTo>
                  <a:pt x="1907031" y="0"/>
                </a:moveTo>
                <a:lnTo>
                  <a:pt x="125349" y="0"/>
                </a:lnTo>
                <a:lnTo>
                  <a:pt x="76563" y="9852"/>
                </a:lnTo>
                <a:lnTo>
                  <a:pt x="36718" y="36718"/>
                </a:lnTo>
                <a:lnTo>
                  <a:pt x="9852" y="76563"/>
                </a:lnTo>
                <a:lnTo>
                  <a:pt x="0" y="125348"/>
                </a:lnTo>
                <a:lnTo>
                  <a:pt x="0" y="1127759"/>
                </a:lnTo>
                <a:lnTo>
                  <a:pt x="9852" y="1176545"/>
                </a:lnTo>
                <a:lnTo>
                  <a:pt x="36718" y="1216390"/>
                </a:lnTo>
                <a:lnTo>
                  <a:pt x="76563" y="1243256"/>
                </a:lnTo>
                <a:lnTo>
                  <a:pt x="125349" y="1253108"/>
                </a:lnTo>
                <a:lnTo>
                  <a:pt x="1907031" y="1253108"/>
                </a:lnTo>
                <a:lnTo>
                  <a:pt x="1955817" y="1243256"/>
                </a:lnTo>
                <a:lnTo>
                  <a:pt x="1995662" y="1216390"/>
                </a:lnTo>
                <a:lnTo>
                  <a:pt x="2022528" y="1176545"/>
                </a:lnTo>
                <a:lnTo>
                  <a:pt x="2032380" y="1127759"/>
                </a:lnTo>
                <a:lnTo>
                  <a:pt x="2032380" y="125348"/>
                </a:lnTo>
                <a:lnTo>
                  <a:pt x="2022528" y="76563"/>
                </a:lnTo>
                <a:lnTo>
                  <a:pt x="1995662" y="36718"/>
                </a:lnTo>
                <a:lnTo>
                  <a:pt x="1955817" y="9852"/>
                </a:lnTo>
                <a:lnTo>
                  <a:pt x="190703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63105" y="4160392"/>
            <a:ext cx="2032635" cy="1253490"/>
          </a:xfrm>
          <a:custGeom>
            <a:avLst/>
            <a:gdLst/>
            <a:ahLst/>
            <a:cxnLst/>
            <a:rect l="l" t="t" r="r" b="b"/>
            <a:pathLst>
              <a:path w="2032634" h="1253489">
                <a:moveTo>
                  <a:pt x="0" y="125348"/>
                </a:moveTo>
                <a:lnTo>
                  <a:pt x="9852" y="76563"/>
                </a:lnTo>
                <a:lnTo>
                  <a:pt x="36718" y="36718"/>
                </a:lnTo>
                <a:lnTo>
                  <a:pt x="76563" y="9852"/>
                </a:lnTo>
                <a:lnTo>
                  <a:pt x="125349" y="0"/>
                </a:lnTo>
                <a:lnTo>
                  <a:pt x="1907031" y="0"/>
                </a:lnTo>
                <a:lnTo>
                  <a:pt x="1955817" y="9852"/>
                </a:lnTo>
                <a:lnTo>
                  <a:pt x="1995662" y="36718"/>
                </a:lnTo>
                <a:lnTo>
                  <a:pt x="2022528" y="76563"/>
                </a:lnTo>
                <a:lnTo>
                  <a:pt x="2032380" y="125348"/>
                </a:lnTo>
                <a:lnTo>
                  <a:pt x="2032380" y="1127759"/>
                </a:lnTo>
                <a:lnTo>
                  <a:pt x="2022528" y="1176545"/>
                </a:lnTo>
                <a:lnTo>
                  <a:pt x="1995662" y="1216390"/>
                </a:lnTo>
                <a:lnTo>
                  <a:pt x="1955817" y="1243256"/>
                </a:lnTo>
                <a:lnTo>
                  <a:pt x="1907031" y="1253108"/>
                </a:lnTo>
                <a:lnTo>
                  <a:pt x="125349" y="1253108"/>
                </a:lnTo>
                <a:lnTo>
                  <a:pt x="76563" y="1243256"/>
                </a:lnTo>
                <a:lnTo>
                  <a:pt x="36718" y="1216390"/>
                </a:lnTo>
                <a:lnTo>
                  <a:pt x="9852" y="1176545"/>
                </a:lnTo>
                <a:lnTo>
                  <a:pt x="0" y="1127759"/>
                </a:lnTo>
                <a:lnTo>
                  <a:pt x="0" y="12534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227189" y="4591558"/>
            <a:ext cx="17081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пери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чес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ий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529844"/>
            <a:ext cx="718375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200" spc="-15" dirty="0">
                <a:solidFill>
                  <a:srgbClr val="FF0000"/>
                </a:solidFill>
              </a:rPr>
              <a:t>Важность функции </a:t>
            </a:r>
            <a:r>
              <a:rPr sz="2200" spc="-20" dirty="0">
                <a:solidFill>
                  <a:srgbClr val="FF0000"/>
                </a:solidFill>
              </a:rPr>
              <a:t>контроля </a:t>
            </a:r>
            <a:r>
              <a:rPr sz="2200" dirty="0">
                <a:solidFill>
                  <a:srgbClr val="FF0000"/>
                </a:solidFill>
              </a:rPr>
              <a:t>в </a:t>
            </a:r>
            <a:r>
              <a:rPr sz="2200" spc="-5" dirty="0">
                <a:solidFill>
                  <a:srgbClr val="FF0000"/>
                </a:solidFill>
              </a:rPr>
              <a:t>единой </a:t>
            </a:r>
            <a:r>
              <a:rPr sz="2200" spc="-15">
                <a:solidFill>
                  <a:srgbClr val="FF0000"/>
                </a:solidFill>
              </a:rPr>
              <a:t>системе </a:t>
            </a:r>
            <a:r>
              <a:rPr sz="2200" spc="-15" smtClean="0">
                <a:solidFill>
                  <a:srgbClr val="FF0000"/>
                </a:solidFill>
              </a:rPr>
              <a:t>работы</a:t>
            </a:r>
            <a:r>
              <a:rPr lang="ru-RU" sz="2200" spc="-15" dirty="0" smtClean="0">
                <a:solidFill>
                  <a:srgbClr val="FF0000"/>
                </a:solidFill>
              </a:rPr>
              <a:t> </a:t>
            </a:r>
            <a:r>
              <a:rPr sz="2200" spc="-10" smtClean="0">
                <a:solidFill>
                  <a:srgbClr val="FF0000"/>
                </a:solidFill>
              </a:rPr>
              <a:t>определяется </a:t>
            </a:r>
            <a:r>
              <a:rPr sz="2200" spc="-20" dirty="0">
                <a:solidFill>
                  <a:srgbClr val="FF0000"/>
                </a:solidFill>
              </a:rPr>
              <a:t>рядом</a:t>
            </a:r>
            <a:r>
              <a:rPr sz="2200" spc="25" dirty="0">
                <a:solidFill>
                  <a:srgbClr val="FF0000"/>
                </a:solidFill>
              </a:rPr>
              <a:t> </a:t>
            </a:r>
            <a:r>
              <a:rPr sz="2200" spc="-20" dirty="0">
                <a:solidFill>
                  <a:srgbClr val="FF0000"/>
                </a:solidFill>
              </a:rPr>
              <a:t>положений: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28600" y="1627377"/>
            <a:ext cx="8610600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55320">
              <a:lnSpc>
                <a:spcPct val="100000"/>
              </a:lnSpc>
              <a:spcBef>
                <a:spcPts val="105"/>
              </a:spcBef>
              <a:buSzPct val="95000"/>
              <a:buChar char="•"/>
              <a:tabLst>
                <a:tab pos="102870" algn="l"/>
              </a:tabLst>
            </a:pPr>
            <a:r>
              <a:rPr b="1" spc="-10" dirty="0"/>
              <a:t>контроль </a:t>
            </a:r>
            <a:r>
              <a:rPr b="1" spc="-25" dirty="0"/>
              <a:t>позволяет </a:t>
            </a:r>
            <a:r>
              <a:rPr b="1" spc="-10" dirty="0"/>
              <a:t>установить, все </a:t>
            </a:r>
            <a:r>
              <a:rPr b="1" spc="-5" dirty="0"/>
              <a:t>ли </a:t>
            </a:r>
            <a:r>
              <a:rPr b="1" dirty="0"/>
              <a:t>в </a:t>
            </a:r>
            <a:r>
              <a:rPr b="1" spc="-10" dirty="0"/>
              <a:t>дошкольном  </a:t>
            </a:r>
            <a:r>
              <a:rPr b="1" spc="-5" dirty="0"/>
              <a:t>учреждении </a:t>
            </a:r>
            <a:r>
              <a:rPr b="1" spc="-20" dirty="0"/>
              <a:t>выполняется </a:t>
            </a:r>
            <a:r>
              <a:rPr b="1" dirty="0"/>
              <a:t>в </a:t>
            </a:r>
            <a:r>
              <a:rPr b="1" spc="-15" dirty="0"/>
              <a:t>соответствии </a:t>
            </a:r>
            <a:r>
              <a:rPr b="1" dirty="0"/>
              <a:t>с </a:t>
            </a:r>
            <a:r>
              <a:rPr b="1" spc="-10" dirty="0"/>
              <a:t>нормативными  </a:t>
            </a:r>
            <a:r>
              <a:rPr b="1" spc="-5" dirty="0"/>
              <a:t>документами, решениями </a:t>
            </a:r>
            <a:r>
              <a:rPr b="1" spc="-15" dirty="0"/>
              <a:t>педагогического </a:t>
            </a:r>
            <a:r>
              <a:rPr b="1" spc="-20" dirty="0"/>
              <a:t>совета </a:t>
            </a:r>
            <a:r>
              <a:rPr b="1" spc="-5" dirty="0"/>
              <a:t>или  распоряжениями </a:t>
            </a:r>
            <a:r>
              <a:rPr b="1" spc="-20" dirty="0"/>
              <a:t>руководителя. </a:t>
            </a:r>
            <a:r>
              <a:rPr b="1" dirty="0"/>
              <a:t>Он </a:t>
            </a:r>
            <a:r>
              <a:rPr b="1" spc="-20" dirty="0"/>
              <a:t>помогает </a:t>
            </a:r>
            <a:r>
              <a:rPr b="1" spc="-5" dirty="0"/>
              <a:t>выявить  отклонения </a:t>
            </a:r>
            <a:r>
              <a:rPr b="1" dirty="0"/>
              <a:t>и их </a:t>
            </a:r>
            <a:r>
              <a:rPr b="1" spc="-5" dirty="0"/>
              <a:t>причины, </a:t>
            </a:r>
            <a:r>
              <a:rPr b="1" spc="-15" dirty="0"/>
              <a:t>определить </a:t>
            </a:r>
            <a:r>
              <a:rPr b="1" spc="-5" dirty="0"/>
              <a:t>пути </a:t>
            </a:r>
            <a:r>
              <a:rPr b="1" dirty="0"/>
              <a:t>и </a:t>
            </a:r>
            <a:r>
              <a:rPr b="1" spc="-30" dirty="0"/>
              <a:t>методы  </a:t>
            </a:r>
            <a:r>
              <a:rPr b="1" spc="-5" dirty="0"/>
              <a:t>устранения</a:t>
            </a:r>
            <a:r>
              <a:rPr b="1" spc="-45" dirty="0"/>
              <a:t> </a:t>
            </a:r>
            <a:r>
              <a:rPr b="1" spc="-25" dirty="0"/>
              <a:t>недочетов:</a:t>
            </a:r>
          </a:p>
          <a:p>
            <a:pPr marL="1270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b="1" spc="-5" dirty="0"/>
              <a:t>устраняясь </a:t>
            </a:r>
            <a:r>
              <a:rPr b="1" spc="-25" dirty="0"/>
              <a:t>от </a:t>
            </a:r>
            <a:r>
              <a:rPr b="1" spc="-10" dirty="0"/>
              <a:t>контроля </a:t>
            </a:r>
            <a:r>
              <a:rPr b="1" spc="-5" dirty="0"/>
              <a:t>или </a:t>
            </a:r>
            <a:r>
              <a:rPr b="1" spc="-10" dirty="0"/>
              <a:t>осуществляя </a:t>
            </a:r>
            <a:r>
              <a:rPr b="1" spc="-20" dirty="0"/>
              <a:t>его</a:t>
            </a:r>
            <a:r>
              <a:rPr b="1" spc="-45" dirty="0"/>
              <a:t> </a:t>
            </a:r>
            <a:r>
              <a:rPr b="1" spc="-5" dirty="0"/>
              <a:t>не</a:t>
            </a:r>
          </a:p>
          <a:p>
            <a:pPr marL="12700">
              <a:lnSpc>
                <a:spcPct val="100000"/>
              </a:lnSpc>
            </a:pPr>
            <a:r>
              <a:rPr b="1" spc="-10" dirty="0"/>
              <a:t>систематически, </a:t>
            </a:r>
            <a:r>
              <a:rPr b="1" spc="-20" dirty="0"/>
              <a:t>руководитель </a:t>
            </a:r>
            <a:r>
              <a:rPr b="1" spc="-25" dirty="0"/>
              <a:t>теряет </a:t>
            </a:r>
            <a:r>
              <a:rPr b="1" spc="-10" dirty="0"/>
              <a:t>возможность</a:t>
            </a:r>
            <a:r>
              <a:rPr b="1" spc="-15" dirty="0"/>
              <a:t> </a:t>
            </a:r>
            <a:r>
              <a:rPr b="1" spc="-10" dirty="0"/>
              <a:t>оперативно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spc="-10" dirty="0"/>
              <a:t>вмешиваться </a:t>
            </a:r>
            <a:r>
              <a:rPr b="1" dirty="0"/>
              <a:t>в </a:t>
            </a:r>
            <a:r>
              <a:rPr b="1" spc="-25" dirty="0"/>
              <a:t>ход </a:t>
            </a:r>
            <a:r>
              <a:rPr b="1" spc="-20" dirty="0"/>
              <a:t>воспитательного </a:t>
            </a:r>
            <a:r>
              <a:rPr b="1" spc="-5" dirty="0"/>
              <a:t>процесса, </a:t>
            </a:r>
            <a:r>
              <a:rPr b="1" spc="-10" dirty="0"/>
              <a:t>управлять</a:t>
            </a:r>
            <a:r>
              <a:rPr b="1" spc="-90" dirty="0"/>
              <a:t> </a:t>
            </a:r>
            <a:r>
              <a:rPr b="1" dirty="0"/>
              <a:t>им;</a:t>
            </a:r>
          </a:p>
          <a:p>
            <a:pPr marL="12700" marR="457834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b="1" spc="-10" dirty="0"/>
              <a:t>отсутствие </a:t>
            </a:r>
            <a:r>
              <a:rPr b="1" spc="-5" dirty="0"/>
              <a:t>системы </a:t>
            </a:r>
            <a:r>
              <a:rPr b="1" spc="-10" dirty="0"/>
              <a:t>контроля </a:t>
            </a:r>
            <a:r>
              <a:rPr b="1" spc="-15" dirty="0"/>
              <a:t>вызывает </a:t>
            </a:r>
            <a:r>
              <a:rPr b="1" spc="-5" dirty="0"/>
              <a:t>стихийность </a:t>
            </a:r>
            <a:r>
              <a:rPr b="1" dirty="0"/>
              <a:t>в  </a:t>
            </a:r>
            <a:r>
              <a:rPr b="1" spc="-10" dirty="0"/>
              <a:t>осуществлении </a:t>
            </a:r>
            <a:r>
              <a:rPr b="1" spc="-20" dirty="0"/>
              <a:t>воспитательно-образовательного</a:t>
            </a:r>
            <a:r>
              <a:rPr b="1" spc="-45" dirty="0"/>
              <a:t> </a:t>
            </a:r>
            <a:r>
              <a:rPr b="1" spc="-5" dirty="0"/>
              <a:t>процесса;</a:t>
            </a:r>
          </a:p>
          <a:p>
            <a:pPr marL="12700" marR="508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b="1" spc="-10" dirty="0"/>
              <a:t>контроль </a:t>
            </a:r>
            <a:r>
              <a:rPr b="1" spc="-25" dirty="0"/>
              <a:t>является </a:t>
            </a:r>
            <a:r>
              <a:rPr b="1" spc="-5" dirty="0"/>
              <a:t>важнейшим фактором </a:t>
            </a:r>
            <a:r>
              <a:rPr b="1" spc="-10" dirty="0"/>
              <a:t>воспитания </a:t>
            </a:r>
            <a:r>
              <a:rPr b="1" dirty="0"/>
              <a:t>кадров,  </a:t>
            </a:r>
            <a:r>
              <a:rPr b="1" spc="-5" dirty="0"/>
              <a:t>усиления личной </a:t>
            </a:r>
            <a:r>
              <a:rPr b="1" spc="-15" dirty="0"/>
              <a:t>ответственности </a:t>
            </a:r>
            <a:r>
              <a:rPr b="1" spc="-5" dirty="0"/>
              <a:t>специалистов </a:t>
            </a:r>
            <a:r>
              <a:rPr b="1" dirty="0"/>
              <a:t>за </a:t>
            </a:r>
            <a:r>
              <a:rPr b="1" spc="-10" dirty="0"/>
              <a:t>исполнение  </a:t>
            </a:r>
            <a:r>
              <a:rPr b="1" spc="-5" dirty="0"/>
              <a:t>своих</a:t>
            </a:r>
            <a:r>
              <a:rPr b="1" spc="-30" dirty="0"/>
              <a:t> </a:t>
            </a:r>
            <a:r>
              <a:rPr b="1" spc="-10" dirty="0"/>
              <a:t>обязанностей.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835" y="3748151"/>
            <a:ext cx="4215765" cy="2750185"/>
          </a:xfrm>
          <a:custGeom>
            <a:avLst/>
            <a:gdLst/>
            <a:ahLst/>
            <a:cxnLst/>
            <a:rect l="l" t="t" r="r" b="b"/>
            <a:pathLst>
              <a:path w="4215765" h="2750185">
                <a:moveTo>
                  <a:pt x="2107818" y="0"/>
                </a:moveTo>
                <a:lnTo>
                  <a:pt x="2049801" y="510"/>
                </a:lnTo>
                <a:lnTo>
                  <a:pt x="1992172" y="2034"/>
                </a:lnTo>
                <a:lnTo>
                  <a:pt x="1934949" y="4557"/>
                </a:lnTo>
                <a:lnTo>
                  <a:pt x="1878154" y="8067"/>
                </a:lnTo>
                <a:lnTo>
                  <a:pt x="1821807" y="12551"/>
                </a:lnTo>
                <a:lnTo>
                  <a:pt x="1765928" y="17995"/>
                </a:lnTo>
                <a:lnTo>
                  <a:pt x="1710536" y="24386"/>
                </a:lnTo>
                <a:lnTo>
                  <a:pt x="1655652" y="31712"/>
                </a:lnTo>
                <a:lnTo>
                  <a:pt x="1601296" y="39958"/>
                </a:lnTo>
                <a:lnTo>
                  <a:pt x="1547489" y="49113"/>
                </a:lnTo>
                <a:lnTo>
                  <a:pt x="1494249" y="59163"/>
                </a:lnTo>
                <a:lnTo>
                  <a:pt x="1441598" y="70094"/>
                </a:lnTo>
                <a:lnTo>
                  <a:pt x="1389555" y="81895"/>
                </a:lnTo>
                <a:lnTo>
                  <a:pt x="1338141" y="94550"/>
                </a:lnTo>
                <a:lnTo>
                  <a:pt x="1287375" y="108049"/>
                </a:lnTo>
                <a:lnTo>
                  <a:pt x="1237277" y="122376"/>
                </a:lnTo>
                <a:lnTo>
                  <a:pt x="1187869" y="137521"/>
                </a:lnTo>
                <a:lnTo>
                  <a:pt x="1139169" y="153468"/>
                </a:lnTo>
                <a:lnTo>
                  <a:pt x="1091199" y="170205"/>
                </a:lnTo>
                <a:lnTo>
                  <a:pt x="1043977" y="187720"/>
                </a:lnTo>
                <a:lnTo>
                  <a:pt x="997525" y="205998"/>
                </a:lnTo>
                <a:lnTo>
                  <a:pt x="951861" y="225027"/>
                </a:lnTo>
                <a:lnTo>
                  <a:pt x="907007" y="244794"/>
                </a:lnTo>
                <a:lnTo>
                  <a:pt x="862983" y="265285"/>
                </a:lnTo>
                <a:lnTo>
                  <a:pt x="819808" y="286488"/>
                </a:lnTo>
                <a:lnTo>
                  <a:pt x="777502" y="308389"/>
                </a:lnTo>
                <a:lnTo>
                  <a:pt x="736086" y="330976"/>
                </a:lnTo>
                <a:lnTo>
                  <a:pt x="695580" y="354235"/>
                </a:lnTo>
                <a:lnTo>
                  <a:pt x="656004" y="378153"/>
                </a:lnTo>
                <a:lnTo>
                  <a:pt x="617378" y="402716"/>
                </a:lnTo>
                <a:lnTo>
                  <a:pt x="579722" y="427913"/>
                </a:lnTo>
                <a:lnTo>
                  <a:pt x="543056" y="453730"/>
                </a:lnTo>
                <a:lnTo>
                  <a:pt x="507401" y="480153"/>
                </a:lnTo>
                <a:lnTo>
                  <a:pt x="472775" y="507170"/>
                </a:lnTo>
                <a:lnTo>
                  <a:pt x="439200" y="534767"/>
                </a:lnTo>
                <a:lnTo>
                  <a:pt x="406696" y="562932"/>
                </a:lnTo>
                <a:lnTo>
                  <a:pt x="375282" y="591650"/>
                </a:lnTo>
                <a:lnTo>
                  <a:pt x="344980" y="620911"/>
                </a:lnTo>
                <a:lnTo>
                  <a:pt x="315807" y="650699"/>
                </a:lnTo>
                <a:lnTo>
                  <a:pt x="287786" y="681002"/>
                </a:lnTo>
                <a:lnTo>
                  <a:pt x="260936" y="711807"/>
                </a:lnTo>
                <a:lnTo>
                  <a:pt x="235277" y="743100"/>
                </a:lnTo>
                <a:lnTo>
                  <a:pt x="210829" y="774870"/>
                </a:lnTo>
                <a:lnTo>
                  <a:pt x="187612" y="807102"/>
                </a:lnTo>
                <a:lnTo>
                  <a:pt x="165647" y="839783"/>
                </a:lnTo>
                <a:lnTo>
                  <a:pt x="144953" y="872901"/>
                </a:lnTo>
                <a:lnTo>
                  <a:pt x="125551" y="906442"/>
                </a:lnTo>
                <a:lnTo>
                  <a:pt x="107461" y="940393"/>
                </a:lnTo>
                <a:lnTo>
                  <a:pt x="90702" y="974741"/>
                </a:lnTo>
                <a:lnTo>
                  <a:pt x="61260" y="1044576"/>
                </a:lnTo>
                <a:lnTo>
                  <a:pt x="37387" y="1115842"/>
                </a:lnTo>
                <a:lnTo>
                  <a:pt x="19242" y="1188434"/>
                </a:lnTo>
                <a:lnTo>
                  <a:pt x="6987" y="1262248"/>
                </a:lnTo>
                <a:lnTo>
                  <a:pt x="783" y="1337178"/>
                </a:lnTo>
                <a:lnTo>
                  <a:pt x="0" y="1375029"/>
                </a:lnTo>
                <a:lnTo>
                  <a:pt x="783" y="1412876"/>
                </a:lnTo>
                <a:lnTo>
                  <a:pt x="6987" y="1487799"/>
                </a:lnTo>
                <a:lnTo>
                  <a:pt x="19242" y="1561606"/>
                </a:lnTo>
                <a:lnTo>
                  <a:pt x="37387" y="1634193"/>
                </a:lnTo>
                <a:lnTo>
                  <a:pt x="61260" y="1705454"/>
                </a:lnTo>
                <a:lnTo>
                  <a:pt x="90702" y="1775285"/>
                </a:lnTo>
                <a:lnTo>
                  <a:pt x="107461" y="1809631"/>
                </a:lnTo>
                <a:lnTo>
                  <a:pt x="125551" y="1843580"/>
                </a:lnTo>
                <a:lnTo>
                  <a:pt x="144953" y="1877120"/>
                </a:lnTo>
                <a:lnTo>
                  <a:pt x="165647" y="1910236"/>
                </a:lnTo>
                <a:lnTo>
                  <a:pt x="187612" y="1942916"/>
                </a:lnTo>
                <a:lnTo>
                  <a:pt x="210829" y="1975147"/>
                </a:lnTo>
                <a:lnTo>
                  <a:pt x="235277" y="2006915"/>
                </a:lnTo>
                <a:lnTo>
                  <a:pt x="260936" y="2038207"/>
                </a:lnTo>
                <a:lnTo>
                  <a:pt x="287786" y="2069012"/>
                </a:lnTo>
                <a:lnTo>
                  <a:pt x="315807" y="2099314"/>
                </a:lnTo>
                <a:lnTo>
                  <a:pt x="344980" y="2129101"/>
                </a:lnTo>
                <a:lnTo>
                  <a:pt x="375282" y="2158361"/>
                </a:lnTo>
                <a:lnTo>
                  <a:pt x="406696" y="2187079"/>
                </a:lnTo>
                <a:lnTo>
                  <a:pt x="439200" y="2215243"/>
                </a:lnTo>
                <a:lnTo>
                  <a:pt x="472775" y="2242840"/>
                </a:lnTo>
                <a:lnTo>
                  <a:pt x="507401" y="2269857"/>
                </a:lnTo>
                <a:lnTo>
                  <a:pt x="543056" y="2296280"/>
                </a:lnTo>
                <a:lnTo>
                  <a:pt x="579722" y="2322096"/>
                </a:lnTo>
                <a:lnTo>
                  <a:pt x="617378" y="2347293"/>
                </a:lnTo>
                <a:lnTo>
                  <a:pt x="656004" y="2371857"/>
                </a:lnTo>
                <a:lnTo>
                  <a:pt x="695580" y="2395775"/>
                </a:lnTo>
                <a:lnTo>
                  <a:pt x="736086" y="2419034"/>
                </a:lnTo>
                <a:lnTo>
                  <a:pt x="777502" y="2441620"/>
                </a:lnTo>
                <a:lnTo>
                  <a:pt x="819808" y="2463522"/>
                </a:lnTo>
                <a:lnTo>
                  <a:pt x="862983" y="2484725"/>
                </a:lnTo>
                <a:lnTo>
                  <a:pt x="907007" y="2505217"/>
                </a:lnTo>
                <a:lnTo>
                  <a:pt x="951861" y="2524984"/>
                </a:lnTo>
                <a:lnTo>
                  <a:pt x="997525" y="2544014"/>
                </a:lnTo>
                <a:lnTo>
                  <a:pt x="1043977" y="2562292"/>
                </a:lnTo>
                <a:lnTo>
                  <a:pt x="1091199" y="2579807"/>
                </a:lnTo>
                <a:lnTo>
                  <a:pt x="1139169" y="2596545"/>
                </a:lnTo>
                <a:lnTo>
                  <a:pt x="1187869" y="2612493"/>
                </a:lnTo>
                <a:lnTo>
                  <a:pt x="1237277" y="2627637"/>
                </a:lnTo>
                <a:lnTo>
                  <a:pt x="1287375" y="2641965"/>
                </a:lnTo>
                <a:lnTo>
                  <a:pt x="1338141" y="2655464"/>
                </a:lnTo>
                <a:lnTo>
                  <a:pt x="1389555" y="2668121"/>
                </a:lnTo>
                <a:lnTo>
                  <a:pt x="1441598" y="2679921"/>
                </a:lnTo>
                <a:lnTo>
                  <a:pt x="1494249" y="2690853"/>
                </a:lnTo>
                <a:lnTo>
                  <a:pt x="1547489" y="2700903"/>
                </a:lnTo>
                <a:lnTo>
                  <a:pt x="1601296" y="2710058"/>
                </a:lnTo>
                <a:lnTo>
                  <a:pt x="1655652" y="2718305"/>
                </a:lnTo>
                <a:lnTo>
                  <a:pt x="1710536" y="2725631"/>
                </a:lnTo>
                <a:lnTo>
                  <a:pt x="1765928" y="2732023"/>
                </a:lnTo>
                <a:lnTo>
                  <a:pt x="1821807" y="2737467"/>
                </a:lnTo>
                <a:lnTo>
                  <a:pt x="1878154" y="2741951"/>
                </a:lnTo>
                <a:lnTo>
                  <a:pt x="1934949" y="2745461"/>
                </a:lnTo>
                <a:lnTo>
                  <a:pt x="1992172" y="2747985"/>
                </a:lnTo>
                <a:lnTo>
                  <a:pt x="2049801" y="2749509"/>
                </a:lnTo>
                <a:lnTo>
                  <a:pt x="2107818" y="2750019"/>
                </a:lnTo>
                <a:lnTo>
                  <a:pt x="2165842" y="2749509"/>
                </a:lnTo>
                <a:lnTo>
                  <a:pt x="2223477" y="2747985"/>
                </a:lnTo>
                <a:lnTo>
                  <a:pt x="2280705" y="2745461"/>
                </a:lnTo>
                <a:lnTo>
                  <a:pt x="2337505" y="2741951"/>
                </a:lnTo>
                <a:lnTo>
                  <a:pt x="2393857" y="2737467"/>
                </a:lnTo>
                <a:lnTo>
                  <a:pt x="2449740" y="2732023"/>
                </a:lnTo>
                <a:lnTo>
                  <a:pt x="2505136" y="2725631"/>
                </a:lnTo>
                <a:lnTo>
                  <a:pt x="2560023" y="2718305"/>
                </a:lnTo>
                <a:lnTo>
                  <a:pt x="2614382" y="2710058"/>
                </a:lnTo>
                <a:lnTo>
                  <a:pt x="2668192" y="2700903"/>
                </a:lnTo>
                <a:lnTo>
                  <a:pt x="2721434" y="2690853"/>
                </a:lnTo>
                <a:lnTo>
                  <a:pt x="2774088" y="2679921"/>
                </a:lnTo>
                <a:lnTo>
                  <a:pt x="2826133" y="2668121"/>
                </a:lnTo>
                <a:lnTo>
                  <a:pt x="2877549" y="2655464"/>
                </a:lnTo>
                <a:lnTo>
                  <a:pt x="2928316" y="2641965"/>
                </a:lnTo>
                <a:lnTo>
                  <a:pt x="2978414" y="2627637"/>
                </a:lnTo>
                <a:lnTo>
                  <a:pt x="3027823" y="2612493"/>
                </a:lnTo>
                <a:lnTo>
                  <a:pt x="3076524" y="2596545"/>
                </a:lnTo>
                <a:lnTo>
                  <a:pt x="3124495" y="2579807"/>
                </a:lnTo>
                <a:lnTo>
                  <a:pt x="3171716" y="2562292"/>
                </a:lnTo>
                <a:lnTo>
                  <a:pt x="3218169" y="2544014"/>
                </a:lnTo>
                <a:lnTo>
                  <a:pt x="3263832" y="2524984"/>
                </a:lnTo>
                <a:lnTo>
                  <a:pt x="3308685" y="2505217"/>
                </a:lnTo>
                <a:lnTo>
                  <a:pt x="3352709" y="2484725"/>
                </a:lnTo>
                <a:lnTo>
                  <a:pt x="3395883" y="2463522"/>
                </a:lnTo>
                <a:lnTo>
                  <a:pt x="3438188" y="2441620"/>
                </a:lnTo>
                <a:lnTo>
                  <a:pt x="3479602" y="2419034"/>
                </a:lnTo>
                <a:lnTo>
                  <a:pt x="3520107" y="2395775"/>
                </a:lnTo>
                <a:lnTo>
                  <a:pt x="3559682" y="2371857"/>
                </a:lnTo>
                <a:lnTo>
                  <a:pt x="3598306" y="2347293"/>
                </a:lnTo>
                <a:lnTo>
                  <a:pt x="3635961" y="2322096"/>
                </a:lnTo>
                <a:lnTo>
                  <a:pt x="3672625" y="2296280"/>
                </a:lnTo>
                <a:lnTo>
                  <a:pt x="3708279" y="2269857"/>
                </a:lnTo>
                <a:lnTo>
                  <a:pt x="3742902" y="2242840"/>
                </a:lnTo>
                <a:lnTo>
                  <a:pt x="3776475" y="2215243"/>
                </a:lnTo>
                <a:lnTo>
                  <a:pt x="3808977" y="2187079"/>
                </a:lnTo>
                <a:lnTo>
                  <a:pt x="3840389" y="2158361"/>
                </a:lnTo>
                <a:lnTo>
                  <a:pt x="3870690" y="2129101"/>
                </a:lnTo>
                <a:lnTo>
                  <a:pt x="3899860" y="2099314"/>
                </a:lnTo>
                <a:lnTo>
                  <a:pt x="3927879" y="2069012"/>
                </a:lnTo>
                <a:lnTo>
                  <a:pt x="3954727" y="2038207"/>
                </a:lnTo>
                <a:lnTo>
                  <a:pt x="3980384" y="2006915"/>
                </a:lnTo>
                <a:lnTo>
                  <a:pt x="4004830" y="1975147"/>
                </a:lnTo>
                <a:lnTo>
                  <a:pt x="4028044" y="1942916"/>
                </a:lnTo>
                <a:lnTo>
                  <a:pt x="4050008" y="1910236"/>
                </a:lnTo>
                <a:lnTo>
                  <a:pt x="4070699" y="1877120"/>
                </a:lnTo>
                <a:lnTo>
                  <a:pt x="4090100" y="1843580"/>
                </a:lnTo>
                <a:lnTo>
                  <a:pt x="4108188" y="1809631"/>
                </a:lnTo>
                <a:lnTo>
                  <a:pt x="4124945" y="1775285"/>
                </a:lnTo>
                <a:lnTo>
                  <a:pt x="4154384" y="1705454"/>
                </a:lnTo>
                <a:lnTo>
                  <a:pt x="4178255" y="1634193"/>
                </a:lnTo>
                <a:lnTo>
                  <a:pt x="4196397" y="1561606"/>
                </a:lnTo>
                <a:lnTo>
                  <a:pt x="4208651" y="1487799"/>
                </a:lnTo>
                <a:lnTo>
                  <a:pt x="4214855" y="1412876"/>
                </a:lnTo>
                <a:lnTo>
                  <a:pt x="4215638" y="1375029"/>
                </a:lnTo>
                <a:lnTo>
                  <a:pt x="4214855" y="1337178"/>
                </a:lnTo>
                <a:lnTo>
                  <a:pt x="4208651" y="1262248"/>
                </a:lnTo>
                <a:lnTo>
                  <a:pt x="4196397" y="1188434"/>
                </a:lnTo>
                <a:lnTo>
                  <a:pt x="4178255" y="1115842"/>
                </a:lnTo>
                <a:lnTo>
                  <a:pt x="4154384" y="1044576"/>
                </a:lnTo>
                <a:lnTo>
                  <a:pt x="4124945" y="974741"/>
                </a:lnTo>
                <a:lnTo>
                  <a:pt x="4108188" y="940393"/>
                </a:lnTo>
                <a:lnTo>
                  <a:pt x="4090100" y="906442"/>
                </a:lnTo>
                <a:lnTo>
                  <a:pt x="4070699" y="872901"/>
                </a:lnTo>
                <a:lnTo>
                  <a:pt x="4050008" y="839783"/>
                </a:lnTo>
                <a:lnTo>
                  <a:pt x="4028044" y="807102"/>
                </a:lnTo>
                <a:lnTo>
                  <a:pt x="4004830" y="774870"/>
                </a:lnTo>
                <a:lnTo>
                  <a:pt x="3980384" y="743100"/>
                </a:lnTo>
                <a:lnTo>
                  <a:pt x="3954727" y="711807"/>
                </a:lnTo>
                <a:lnTo>
                  <a:pt x="3927879" y="681002"/>
                </a:lnTo>
                <a:lnTo>
                  <a:pt x="3899860" y="650699"/>
                </a:lnTo>
                <a:lnTo>
                  <a:pt x="3870690" y="620911"/>
                </a:lnTo>
                <a:lnTo>
                  <a:pt x="3840389" y="591650"/>
                </a:lnTo>
                <a:lnTo>
                  <a:pt x="3808977" y="562932"/>
                </a:lnTo>
                <a:lnTo>
                  <a:pt x="3776475" y="534767"/>
                </a:lnTo>
                <a:lnTo>
                  <a:pt x="3742902" y="507170"/>
                </a:lnTo>
                <a:lnTo>
                  <a:pt x="3708279" y="480153"/>
                </a:lnTo>
                <a:lnTo>
                  <a:pt x="3672625" y="453730"/>
                </a:lnTo>
                <a:lnTo>
                  <a:pt x="3635961" y="427913"/>
                </a:lnTo>
                <a:lnTo>
                  <a:pt x="3598306" y="402716"/>
                </a:lnTo>
                <a:lnTo>
                  <a:pt x="3559682" y="378153"/>
                </a:lnTo>
                <a:lnTo>
                  <a:pt x="3520107" y="354235"/>
                </a:lnTo>
                <a:lnTo>
                  <a:pt x="3479602" y="330976"/>
                </a:lnTo>
                <a:lnTo>
                  <a:pt x="3438188" y="308389"/>
                </a:lnTo>
                <a:lnTo>
                  <a:pt x="3395883" y="286488"/>
                </a:lnTo>
                <a:lnTo>
                  <a:pt x="3352709" y="265285"/>
                </a:lnTo>
                <a:lnTo>
                  <a:pt x="3308685" y="244794"/>
                </a:lnTo>
                <a:lnTo>
                  <a:pt x="3263832" y="225027"/>
                </a:lnTo>
                <a:lnTo>
                  <a:pt x="3218169" y="205998"/>
                </a:lnTo>
                <a:lnTo>
                  <a:pt x="3171716" y="187720"/>
                </a:lnTo>
                <a:lnTo>
                  <a:pt x="3124495" y="170205"/>
                </a:lnTo>
                <a:lnTo>
                  <a:pt x="3076524" y="153468"/>
                </a:lnTo>
                <a:lnTo>
                  <a:pt x="3027823" y="137521"/>
                </a:lnTo>
                <a:lnTo>
                  <a:pt x="2978414" y="122376"/>
                </a:lnTo>
                <a:lnTo>
                  <a:pt x="2928316" y="108049"/>
                </a:lnTo>
                <a:lnTo>
                  <a:pt x="2877549" y="94550"/>
                </a:lnTo>
                <a:lnTo>
                  <a:pt x="2826133" y="81895"/>
                </a:lnTo>
                <a:lnTo>
                  <a:pt x="2774088" y="70094"/>
                </a:lnTo>
                <a:lnTo>
                  <a:pt x="2721434" y="59163"/>
                </a:lnTo>
                <a:lnTo>
                  <a:pt x="2668192" y="49113"/>
                </a:lnTo>
                <a:lnTo>
                  <a:pt x="2614382" y="39958"/>
                </a:lnTo>
                <a:lnTo>
                  <a:pt x="2560023" y="31712"/>
                </a:lnTo>
                <a:lnTo>
                  <a:pt x="2505136" y="24386"/>
                </a:lnTo>
                <a:lnTo>
                  <a:pt x="2449740" y="17995"/>
                </a:lnTo>
                <a:lnTo>
                  <a:pt x="2393857" y="12551"/>
                </a:lnTo>
                <a:lnTo>
                  <a:pt x="2337505" y="8067"/>
                </a:lnTo>
                <a:lnTo>
                  <a:pt x="2280705" y="4557"/>
                </a:lnTo>
                <a:lnTo>
                  <a:pt x="2223477" y="2034"/>
                </a:lnTo>
                <a:lnTo>
                  <a:pt x="2165842" y="510"/>
                </a:lnTo>
                <a:lnTo>
                  <a:pt x="210781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5835" y="3748151"/>
            <a:ext cx="4215765" cy="2750185"/>
          </a:xfrm>
          <a:custGeom>
            <a:avLst/>
            <a:gdLst/>
            <a:ahLst/>
            <a:cxnLst/>
            <a:rect l="l" t="t" r="r" b="b"/>
            <a:pathLst>
              <a:path w="4215765" h="2750185">
                <a:moveTo>
                  <a:pt x="0" y="1375029"/>
                </a:moveTo>
                <a:lnTo>
                  <a:pt x="3118" y="1299580"/>
                </a:lnTo>
                <a:lnTo>
                  <a:pt x="12368" y="1225195"/>
                </a:lnTo>
                <a:lnTo>
                  <a:pt x="27588" y="1151979"/>
                </a:lnTo>
                <a:lnTo>
                  <a:pt x="48617" y="1080037"/>
                </a:lnTo>
                <a:lnTo>
                  <a:pt x="75295" y="1009473"/>
                </a:lnTo>
                <a:lnTo>
                  <a:pt x="107461" y="940393"/>
                </a:lnTo>
                <a:lnTo>
                  <a:pt x="125551" y="906442"/>
                </a:lnTo>
                <a:lnTo>
                  <a:pt x="144953" y="872901"/>
                </a:lnTo>
                <a:lnTo>
                  <a:pt x="165647" y="839783"/>
                </a:lnTo>
                <a:lnTo>
                  <a:pt x="187612" y="807102"/>
                </a:lnTo>
                <a:lnTo>
                  <a:pt x="210829" y="774870"/>
                </a:lnTo>
                <a:lnTo>
                  <a:pt x="235277" y="743100"/>
                </a:lnTo>
                <a:lnTo>
                  <a:pt x="260936" y="711807"/>
                </a:lnTo>
                <a:lnTo>
                  <a:pt x="287786" y="681002"/>
                </a:lnTo>
                <a:lnTo>
                  <a:pt x="315807" y="650699"/>
                </a:lnTo>
                <a:lnTo>
                  <a:pt x="344980" y="620911"/>
                </a:lnTo>
                <a:lnTo>
                  <a:pt x="375282" y="591650"/>
                </a:lnTo>
                <a:lnTo>
                  <a:pt x="406696" y="562932"/>
                </a:lnTo>
                <a:lnTo>
                  <a:pt x="439200" y="534767"/>
                </a:lnTo>
                <a:lnTo>
                  <a:pt x="472775" y="507170"/>
                </a:lnTo>
                <a:lnTo>
                  <a:pt x="507401" y="480153"/>
                </a:lnTo>
                <a:lnTo>
                  <a:pt x="543056" y="453730"/>
                </a:lnTo>
                <a:lnTo>
                  <a:pt x="579722" y="427913"/>
                </a:lnTo>
                <a:lnTo>
                  <a:pt x="617378" y="402716"/>
                </a:lnTo>
                <a:lnTo>
                  <a:pt x="656004" y="378153"/>
                </a:lnTo>
                <a:lnTo>
                  <a:pt x="695580" y="354235"/>
                </a:lnTo>
                <a:lnTo>
                  <a:pt x="736086" y="330976"/>
                </a:lnTo>
                <a:lnTo>
                  <a:pt x="777502" y="308389"/>
                </a:lnTo>
                <a:lnTo>
                  <a:pt x="819808" y="286488"/>
                </a:lnTo>
                <a:lnTo>
                  <a:pt x="862983" y="265285"/>
                </a:lnTo>
                <a:lnTo>
                  <a:pt x="907007" y="244794"/>
                </a:lnTo>
                <a:lnTo>
                  <a:pt x="951861" y="225027"/>
                </a:lnTo>
                <a:lnTo>
                  <a:pt x="997525" y="205998"/>
                </a:lnTo>
                <a:lnTo>
                  <a:pt x="1043977" y="187720"/>
                </a:lnTo>
                <a:lnTo>
                  <a:pt x="1091199" y="170205"/>
                </a:lnTo>
                <a:lnTo>
                  <a:pt x="1139169" y="153468"/>
                </a:lnTo>
                <a:lnTo>
                  <a:pt x="1187869" y="137521"/>
                </a:lnTo>
                <a:lnTo>
                  <a:pt x="1237277" y="122376"/>
                </a:lnTo>
                <a:lnTo>
                  <a:pt x="1287375" y="108049"/>
                </a:lnTo>
                <a:lnTo>
                  <a:pt x="1338141" y="94550"/>
                </a:lnTo>
                <a:lnTo>
                  <a:pt x="1389555" y="81895"/>
                </a:lnTo>
                <a:lnTo>
                  <a:pt x="1441598" y="70094"/>
                </a:lnTo>
                <a:lnTo>
                  <a:pt x="1494249" y="59163"/>
                </a:lnTo>
                <a:lnTo>
                  <a:pt x="1547489" y="49113"/>
                </a:lnTo>
                <a:lnTo>
                  <a:pt x="1601296" y="39958"/>
                </a:lnTo>
                <a:lnTo>
                  <a:pt x="1655652" y="31712"/>
                </a:lnTo>
                <a:lnTo>
                  <a:pt x="1710536" y="24386"/>
                </a:lnTo>
                <a:lnTo>
                  <a:pt x="1765928" y="17995"/>
                </a:lnTo>
                <a:lnTo>
                  <a:pt x="1821807" y="12551"/>
                </a:lnTo>
                <a:lnTo>
                  <a:pt x="1878154" y="8067"/>
                </a:lnTo>
                <a:lnTo>
                  <a:pt x="1934949" y="4557"/>
                </a:lnTo>
                <a:lnTo>
                  <a:pt x="1992172" y="2034"/>
                </a:lnTo>
                <a:lnTo>
                  <a:pt x="2049801" y="510"/>
                </a:lnTo>
                <a:lnTo>
                  <a:pt x="2107818" y="0"/>
                </a:lnTo>
                <a:lnTo>
                  <a:pt x="2165842" y="510"/>
                </a:lnTo>
                <a:lnTo>
                  <a:pt x="2223477" y="2034"/>
                </a:lnTo>
                <a:lnTo>
                  <a:pt x="2280705" y="4557"/>
                </a:lnTo>
                <a:lnTo>
                  <a:pt x="2337505" y="8067"/>
                </a:lnTo>
                <a:lnTo>
                  <a:pt x="2393857" y="12551"/>
                </a:lnTo>
                <a:lnTo>
                  <a:pt x="2449740" y="17995"/>
                </a:lnTo>
                <a:lnTo>
                  <a:pt x="2505136" y="24386"/>
                </a:lnTo>
                <a:lnTo>
                  <a:pt x="2560023" y="31712"/>
                </a:lnTo>
                <a:lnTo>
                  <a:pt x="2614382" y="39958"/>
                </a:lnTo>
                <a:lnTo>
                  <a:pt x="2668192" y="49113"/>
                </a:lnTo>
                <a:lnTo>
                  <a:pt x="2721434" y="59163"/>
                </a:lnTo>
                <a:lnTo>
                  <a:pt x="2774088" y="70094"/>
                </a:lnTo>
                <a:lnTo>
                  <a:pt x="2826133" y="81895"/>
                </a:lnTo>
                <a:lnTo>
                  <a:pt x="2877549" y="94550"/>
                </a:lnTo>
                <a:lnTo>
                  <a:pt x="2928316" y="108049"/>
                </a:lnTo>
                <a:lnTo>
                  <a:pt x="2978414" y="122376"/>
                </a:lnTo>
                <a:lnTo>
                  <a:pt x="3027823" y="137521"/>
                </a:lnTo>
                <a:lnTo>
                  <a:pt x="3076524" y="153468"/>
                </a:lnTo>
                <a:lnTo>
                  <a:pt x="3124495" y="170205"/>
                </a:lnTo>
                <a:lnTo>
                  <a:pt x="3171716" y="187720"/>
                </a:lnTo>
                <a:lnTo>
                  <a:pt x="3218169" y="205998"/>
                </a:lnTo>
                <a:lnTo>
                  <a:pt x="3263832" y="225027"/>
                </a:lnTo>
                <a:lnTo>
                  <a:pt x="3308685" y="244794"/>
                </a:lnTo>
                <a:lnTo>
                  <a:pt x="3352709" y="265285"/>
                </a:lnTo>
                <a:lnTo>
                  <a:pt x="3395883" y="286488"/>
                </a:lnTo>
                <a:lnTo>
                  <a:pt x="3438188" y="308389"/>
                </a:lnTo>
                <a:lnTo>
                  <a:pt x="3479602" y="330976"/>
                </a:lnTo>
                <a:lnTo>
                  <a:pt x="3520107" y="354235"/>
                </a:lnTo>
                <a:lnTo>
                  <a:pt x="3559682" y="378153"/>
                </a:lnTo>
                <a:lnTo>
                  <a:pt x="3598306" y="402716"/>
                </a:lnTo>
                <a:lnTo>
                  <a:pt x="3635961" y="427913"/>
                </a:lnTo>
                <a:lnTo>
                  <a:pt x="3672625" y="453730"/>
                </a:lnTo>
                <a:lnTo>
                  <a:pt x="3708279" y="480153"/>
                </a:lnTo>
                <a:lnTo>
                  <a:pt x="3742902" y="507170"/>
                </a:lnTo>
                <a:lnTo>
                  <a:pt x="3776475" y="534767"/>
                </a:lnTo>
                <a:lnTo>
                  <a:pt x="3808977" y="562932"/>
                </a:lnTo>
                <a:lnTo>
                  <a:pt x="3840389" y="591650"/>
                </a:lnTo>
                <a:lnTo>
                  <a:pt x="3870690" y="620911"/>
                </a:lnTo>
                <a:lnTo>
                  <a:pt x="3899860" y="650699"/>
                </a:lnTo>
                <a:lnTo>
                  <a:pt x="3927879" y="681002"/>
                </a:lnTo>
                <a:lnTo>
                  <a:pt x="3954727" y="711807"/>
                </a:lnTo>
                <a:lnTo>
                  <a:pt x="3980384" y="743100"/>
                </a:lnTo>
                <a:lnTo>
                  <a:pt x="4004830" y="774870"/>
                </a:lnTo>
                <a:lnTo>
                  <a:pt x="4028044" y="807102"/>
                </a:lnTo>
                <a:lnTo>
                  <a:pt x="4050008" y="839783"/>
                </a:lnTo>
                <a:lnTo>
                  <a:pt x="4070699" y="872901"/>
                </a:lnTo>
                <a:lnTo>
                  <a:pt x="4090100" y="906442"/>
                </a:lnTo>
                <a:lnTo>
                  <a:pt x="4108188" y="940393"/>
                </a:lnTo>
                <a:lnTo>
                  <a:pt x="4124945" y="974741"/>
                </a:lnTo>
                <a:lnTo>
                  <a:pt x="4154384" y="1044576"/>
                </a:lnTo>
                <a:lnTo>
                  <a:pt x="4178255" y="1115842"/>
                </a:lnTo>
                <a:lnTo>
                  <a:pt x="4196397" y="1188434"/>
                </a:lnTo>
                <a:lnTo>
                  <a:pt x="4208651" y="1262248"/>
                </a:lnTo>
                <a:lnTo>
                  <a:pt x="4214855" y="1337178"/>
                </a:lnTo>
                <a:lnTo>
                  <a:pt x="4215638" y="1375029"/>
                </a:lnTo>
                <a:lnTo>
                  <a:pt x="4214855" y="1412876"/>
                </a:lnTo>
                <a:lnTo>
                  <a:pt x="4208651" y="1487799"/>
                </a:lnTo>
                <a:lnTo>
                  <a:pt x="4196397" y="1561606"/>
                </a:lnTo>
                <a:lnTo>
                  <a:pt x="4178255" y="1634193"/>
                </a:lnTo>
                <a:lnTo>
                  <a:pt x="4154384" y="1705454"/>
                </a:lnTo>
                <a:lnTo>
                  <a:pt x="4124945" y="1775285"/>
                </a:lnTo>
                <a:lnTo>
                  <a:pt x="4108188" y="1809631"/>
                </a:lnTo>
                <a:lnTo>
                  <a:pt x="4090100" y="1843580"/>
                </a:lnTo>
                <a:lnTo>
                  <a:pt x="4070699" y="1877120"/>
                </a:lnTo>
                <a:lnTo>
                  <a:pt x="4050008" y="1910236"/>
                </a:lnTo>
                <a:lnTo>
                  <a:pt x="4028044" y="1942916"/>
                </a:lnTo>
                <a:lnTo>
                  <a:pt x="4004830" y="1975147"/>
                </a:lnTo>
                <a:lnTo>
                  <a:pt x="3980384" y="2006915"/>
                </a:lnTo>
                <a:lnTo>
                  <a:pt x="3954727" y="2038207"/>
                </a:lnTo>
                <a:lnTo>
                  <a:pt x="3927879" y="2069012"/>
                </a:lnTo>
                <a:lnTo>
                  <a:pt x="3899860" y="2099314"/>
                </a:lnTo>
                <a:lnTo>
                  <a:pt x="3870690" y="2129101"/>
                </a:lnTo>
                <a:lnTo>
                  <a:pt x="3840389" y="2158361"/>
                </a:lnTo>
                <a:lnTo>
                  <a:pt x="3808977" y="2187079"/>
                </a:lnTo>
                <a:lnTo>
                  <a:pt x="3776475" y="2215243"/>
                </a:lnTo>
                <a:lnTo>
                  <a:pt x="3742902" y="2242840"/>
                </a:lnTo>
                <a:lnTo>
                  <a:pt x="3708279" y="2269857"/>
                </a:lnTo>
                <a:lnTo>
                  <a:pt x="3672625" y="2296280"/>
                </a:lnTo>
                <a:lnTo>
                  <a:pt x="3635961" y="2322096"/>
                </a:lnTo>
                <a:lnTo>
                  <a:pt x="3598306" y="2347293"/>
                </a:lnTo>
                <a:lnTo>
                  <a:pt x="3559682" y="2371857"/>
                </a:lnTo>
                <a:lnTo>
                  <a:pt x="3520107" y="2395775"/>
                </a:lnTo>
                <a:lnTo>
                  <a:pt x="3479602" y="2419034"/>
                </a:lnTo>
                <a:lnTo>
                  <a:pt x="3438188" y="2441620"/>
                </a:lnTo>
                <a:lnTo>
                  <a:pt x="3395883" y="2463522"/>
                </a:lnTo>
                <a:lnTo>
                  <a:pt x="3352709" y="2484725"/>
                </a:lnTo>
                <a:lnTo>
                  <a:pt x="3308685" y="2505217"/>
                </a:lnTo>
                <a:lnTo>
                  <a:pt x="3263832" y="2524984"/>
                </a:lnTo>
                <a:lnTo>
                  <a:pt x="3218169" y="2544014"/>
                </a:lnTo>
                <a:lnTo>
                  <a:pt x="3171716" y="2562292"/>
                </a:lnTo>
                <a:lnTo>
                  <a:pt x="3124495" y="2579807"/>
                </a:lnTo>
                <a:lnTo>
                  <a:pt x="3076524" y="2596545"/>
                </a:lnTo>
                <a:lnTo>
                  <a:pt x="3027823" y="2612493"/>
                </a:lnTo>
                <a:lnTo>
                  <a:pt x="2978414" y="2627637"/>
                </a:lnTo>
                <a:lnTo>
                  <a:pt x="2928316" y="2641965"/>
                </a:lnTo>
                <a:lnTo>
                  <a:pt x="2877549" y="2655464"/>
                </a:lnTo>
                <a:lnTo>
                  <a:pt x="2826133" y="2668121"/>
                </a:lnTo>
                <a:lnTo>
                  <a:pt x="2774088" y="2679921"/>
                </a:lnTo>
                <a:lnTo>
                  <a:pt x="2721434" y="2690853"/>
                </a:lnTo>
                <a:lnTo>
                  <a:pt x="2668192" y="2700903"/>
                </a:lnTo>
                <a:lnTo>
                  <a:pt x="2614382" y="2710058"/>
                </a:lnTo>
                <a:lnTo>
                  <a:pt x="2560023" y="2718305"/>
                </a:lnTo>
                <a:lnTo>
                  <a:pt x="2505136" y="2725631"/>
                </a:lnTo>
                <a:lnTo>
                  <a:pt x="2449740" y="2732023"/>
                </a:lnTo>
                <a:lnTo>
                  <a:pt x="2393857" y="2737467"/>
                </a:lnTo>
                <a:lnTo>
                  <a:pt x="2337505" y="2741951"/>
                </a:lnTo>
                <a:lnTo>
                  <a:pt x="2280705" y="2745461"/>
                </a:lnTo>
                <a:lnTo>
                  <a:pt x="2223477" y="2747985"/>
                </a:lnTo>
                <a:lnTo>
                  <a:pt x="2165842" y="2749509"/>
                </a:lnTo>
                <a:lnTo>
                  <a:pt x="2107818" y="2750019"/>
                </a:lnTo>
                <a:lnTo>
                  <a:pt x="2049801" y="2749509"/>
                </a:lnTo>
                <a:lnTo>
                  <a:pt x="1992172" y="2747985"/>
                </a:lnTo>
                <a:lnTo>
                  <a:pt x="1934949" y="2745461"/>
                </a:lnTo>
                <a:lnTo>
                  <a:pt x="1878154" y="2741951"/>
                </a:lnTo>
                <a:lnTo>
                  <a:pt x="1821807" y="2737467"/>
                </a:lnTo>
                <a:lnTo>
                  <a:pt x="1765928" y="2732023"/>
                </a:lnTo>
                <a:lnTo>
                  <a:pt x="1710536" y="2725631"/>
                </a:lnTo>
                <a:lnTo>
                  <a:pt x="1655652" y="2718305"/>
                </a:lnTo>
                <a:lnTo>
                  <a:pt x="1601296" y="2710058"/>
                </a:lnTo>
                <a:lnTo>
                  <a:pt x="1547489" y="2700903"/>
                </a:lnTo>
                <a:lnTo>
                  <a:pt x="1494249" y="2690853"/>
                </a:lnTo>
                <a:lnTo>
                  <a:pt x="1441598" y="2679921"/>
                </a:lnTo>
                <a:lnTo>
                  <a:pt x="1389555" y="2668121"/>
                </a:lnTo>
                <a:lnTo>
                  <a:pt x="1338141" y="2655464"/>
                </a:lnTo>
                <a:lnTo>
                  <a:pt x="1287375" y="2641965"/>
                </a:lnTo>
                <a:lnTo>
                  <a:pt x="1237277" y="2627637"/>
                </a:lnTo>
                <a:lnTo>
                  <a:pt x="1187869" y="2612493"/>
                </a:lnTo>
                <a:lnTo>
                  <a:pt x="1139169" y="2596545"/>
                </a:lnTo>
                <a:lnTo>
                  <a:pt x="1091199" y="2579807"/>
                </a:lnTo>
                <a:lnTo>
                  <a:pt x="1043977" y="2562292"/>
                </a:lnTo>
                <a:lnTo>
                  <a:pt x="997525" y="2544014"/>
                </a:lnTo>
                <a:lnTo>
                  <a:pt x="951861" y="2524984"/>
                </a:lnTo>
                <a:lnTo>
                  <a:pt x="907007" y="2505217"/>
                </a:lnTo>
                <a:lnTo>
                  <a:pt x="862983" y="2484725"/>
                </a:lnTo>
                <a:lnTo>
                  <a:pt x="819808" y="2463522"/>
                </a:lnTo>
                <a:lnTo>
                  <a:pt x="777502" y="2441620"/>
                </a:lnTo>
                <a:lnTo>
                  <a:pt x="736086" y="2419034"/>
                </a:lnTo>
                <a:lnTo>
                  <a:pt x="695580" y="2395775"/>
                </a:lnTo>
                <a:lnTo>
                  <a:pt x="656004" y="2371857"/>
                </a:lnTo>
                <a:lnTo>
                  <a:pt x="617378" y="2347293"/>
                </a:lnTo>
                <a:lnTo>
                  <a:pt x="579722" y="2322096"/>
                </a:lnTo>
                <a:lnTo>
                  <a:pt x="543056" y="2296280"/>
                </a:lnTo>
                <a:lnTo>
                  <a:pt x="507401" y="2269857"/>
                </a:lnTo>
                <a:lnTo>
                  <a:pt x="472775" y="2242840"/>
                </a:lnTo>
                <a:lnTo>
                  <a:pt x="439200" y="2215243"/>
                </a:lnTo>
                <a:lnTo>
                  <a:pt x="406696" y="2187079"/>
                </a:lnTo>
                <a:lnTo>
                  <a:pt x="375282" y="2158361"/>
                </a:lnTo>
                <a:lnTo>
                  <a:pt x="344980" y="2129101"/>
                </a:lnTo>
                <a:lnTo>
                  <a:pt x="315807" y="2099314"/>
                </a:lnTo>
                <a:lnTo>
                  <a:pt x="287786" y="2069012"/>
                </a:lnTo>
                <a:lnTo>
                  <a:pt x="260936" y="2038207"/>
                </a:lnTo>
                <a:lnTo>
                  <a:pt x="235277" y="2006915"/>
                </a:lnTo>
                <a:lnTo>
                  <a:pt x="210829" y="1975147"/>
                </a:lnTo>
                <a:lnTo>
                  <a:pt x="187612" y="1942916"/>
                </a:lnTo>
                <a:lnTo>
                  <a:pt x="165647" y="1910236"/>
                </a:lnTo>
                <a:lnTo>
                  <a:pt x="144953" y="1877120"/>
                </a:lnTo>
                <a:lnTo>
                  <a:pt x="125551" y="1843580"/>
                </a:lnTo>
                <a:lnTo>
                  <a:pt x="107461" y="1809631"/>
                </a:lnTo>
                <a:lnTo>
                  <a:pt x="90702" y="1775285"/>
                </a:lnTo>
                <a:lnTo>
                  <a:pt x="61260" y="1705454"/>
                </a:lnTo>
                <a:lnTo>
                  <a:pt x="37387" y="1634193"/>
                </a:lnTo>
                <a:lnTo>
                  <a:pt x="19242" y="1561606"/>
                </a:lnTo>
                <a:lnTo>
                  <a:pt x="6987" y="1487799"/>
                </a:lnTo>
                <a:lnTo>
                  <a:pt x="783" y="1412876"/>
                </a:lnTo>
                <a:lnTo>
                  <a:pt x="0" y="1375029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5" y="4371594"/>
            <a:ext cx="2833370" cy="14071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algn="ctr">
              <a:lnSpc>
                <a:spcPts val="3520"/>
              </a:lnSpc>
              <a:spcBef>
                <a:spcPts val="484"/>
              </a:spcBef>
            </a:pPr>
            <a:r>
              <a:rPr sz="3200" b="1" spc="-15" dirty="0">
                <a:latin typeface="Calibri"/>
                <a:cs typeface="Calibri"/>
              </a:rPr>
              <a:t>Контроль </a:t>
            </a:r>
            <a:r>
              <a:rPr sz="3200" b="1" dirty="0">
                <a:latin typeface="Calibri"/>
                <a:cs typeface="Calibri"/>
              </a:rPr>
              <a:t>в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-40" dirty="0">
                <a:latin typeface="Calibri"/>
                <a:cs typeface="Calibri"/>
              </a:rPr>
              <a:t>ДОУ  </a:t>
            </a:r>
            <a:r>
              <a:rPr sz="3200" b="1" spc="-10" dirty="0">
                <a:latin typeface="Calibri"/>
                <a:cs typeface="Calibri"/>
              </a:rPr>
              <a:t>осуществляется  </a:t>
            </a:r>
            <a:r>
              <a:rPr sz="3200" b="1" dirty="0">
                <a:latin typeface="Calibri"/>
                <a:cs typeface="Calibri"/>
              </a:rPr>
              <a:t>на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основе: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2938" y="2797810"/>
            <a:ext cx="1655445" cy="1353820"/>
          </a:xfrm>
          <a:custGeom>
            <a:avLst/>
            <a:gdLst/>
            <a:ahLst/>
            <a:cxnLst/>
            <a:rect l="l" t="t" r="r" b="b"/>
            <a:pathLst>
              <a:path w="1655445" h="1353820">
                <a:moveTo>
                  <a:pt x="269748" y="0"/>
                </a:moveTo>
                <a:lnTo>
                  <a:pt x="0" y="385190"/>
                </a:lnTo>
                <a:lnTo>
                  <a:pt x="1199515" y="1225169"/>
                </a:lnTo>
                <a:lnTo>
                  <a:pt x="1109599" y="1353565"/>
                </a:lnTo>
                <a:lnTo>
                  <a:pt x="1655445" y="1257300"/>
                </a:lnTo>
                <a:lnTo>
                  <a:pt x="1581828" y="839977"/>
                </a:lnTo>
                <a:lnTo>
                  <a:pt x="1469263" y="839977"/>
                </a:lnTo>
                <a:lnTo>
                  <a:pt x="269748" y="0"/>
                </a:lnTo>
                <a:close/>
              </a:path>
              <a:path w="1655445" h="1353820">
                <a:moveTo>
                  <a:pt x="1559179" y="711580"/>
                </a:moveTo>
                <a:lnTo>
                  <a:pt x="1469263" y="839977"/>
                </a:lnTo>
                <a:lnTo>
                  <a:pt x="1581828" y="839977"/>
                </a:lnTo>
                <a:lnTo>
                  <a:pt x="1559179" y="71158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174" y="2276855"/>
            <a:ext cx="1843405" cy="1427480"/>
          </a:xfrm>
          <a:custGeom>
            <a:avLst/>
            <a:gdLst/>
            <a:ahLst/>
            <a:cxnLst/>
            <a:rect l="l" t="t" r="r" b="b"/>
            <a:pathLst>
              <a:path w="1843405" h="1427479">
                <a:moveTo>
                  <a:pt x="1700530" y="0"/>
                </a:moveTo>
                <a:lnTo>
                  <a:pt x="142709" y="0"/>
                </a:lnTo>
                <a:lnTo>
                  <a:pt x="97602" y="7274"/>
                </a:lnTo>
                <a:lnTo>
                  <a:pt x="58427" y="27533"/>
                </a:lnTo>
                <a:lnTo>
                  <a:pt x="27534" y="58430"/>
                </a:lnTo>
                <a:lnTo>
                  <a:pt x="7275" y="97617"/>
                </a:lnTo>
                <a:lnTo>
                  <a:pt x="0" y="142748"/>
                </a:lnTo>
                <a:lnTo>
                  <a:pt x="0" y="1284351"/>
                </a:lnTo>
                <a:lnTo>
                  <a:pt x="7275" y="1329481"/>
                </a:lnTo>
                <a:lnTo>
                  <a:pt x="27534" y="1368668"/>
                </a:lnTo>
                <a:lnTo>
                  <a:pt x="58427" y="1399565"/>
                </a:lnTo>
                <a:lnTo>
                  <a:pt x="97602" y="1419824"/>
                </a:lnTo>
                <a:lnTo>
                  <a:pt x="142709" y="1427099"/>
                </a:lnTo>
                <a:lnTo>
                  <a:pt x="1700530" y="1427099"/>
                </a:lnTo>
                <a:lnTo>
                  <a:pt x="1745660" y="1419824"/>
                </a:lnTo>
                <a:lnTo>
                  <a:pt x="1784847" y="1399565"/>
                </a:lnTo>
                <a:lnTo>
                  <a:pt x="1815744" y="1368668"/>
                </a:lnTo>
                <a:lnTo>
                  <a:pt x="1836003" y="1329481"/>
                </a:lnTo>
                <a:lnTo>
                  <a:pt x="1843277" y="1284351"/>
                </a:lnTo>
                <a:lnTo>
                  <a:pt x="1843277" y="142748"/>
                </a:lnTo>
                <a:lnTo>
                  <a:pt x="1836003" y="97617"/>
                </a:lnTo>
                <a:lnTo>
                  <a:pt x="1815744" y="58430"/>
                </a:lnTo>
                <a:lnTo>
                  <a:pt x="1784847" y="27533"/>
                </a:lnTo>
                <a:lnTo>
                  <a:pt x="1745660" y="7274"/>
                </a:lnTo>
                <a:lnTo>
                  <a:pt x="170053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174" y="2276855"/>
            <a:ext cx="1843405" cy="1427480"/>
          </a:xfrm>
          <a:custGeom>
            <a:avLst/>
            <a:gdLst/>
            <a:ahLst/>
            <a:cxnLst/>
            <a:rect l="l" t="t" r="r" b="b"/>
            <a:pathLst>
              <a:path w="1843405" h="1427479">
                <a:moveTo>
                  <a:pt x="0" y="142748"/>
                </a:moveTo>
                <a:lnTo>
                  <a:pt x="7275" y="97617"/>
                </a:lnTo>
                <a:lnTo>
                  <a:pt x="27534" y="58430"/>
                </a:lnTo>
                <a:lnTo>
                  <a:pt x="58427" y="27533"/>
                </a:lnTo>
                <a:lnTo>
                  <a:pt x="97602" y="7274"/>
                </a:lnTo>
                <a:lnTo>
                  <a:pt x="142709" y="0"/>
                </a:lnTo>
                <a:lnTo>
                  <a:pt x="1700530" y="0"/>
                </a:lnTo>
                <a:lnTo>
                  <a:pt x="1745660" y="7274"/>
                </a:lnTo>
                <a:lnTo>
                  <a:pt x="1784847" y="27533"/>
                </a:lnTo>
                <a:lnTo>
                  <a:pt x="1815744" y="58430"/>
                </a:lnTo>
                <a:lnTo>
                  <a:pt x="1836003" y="97617"/>
                </a:lnTo>
                <a:lnTo>
                  <a:pt x="1843277" y="142748"/>
                </a:lnTo>
                <a:lnTo>
                  <a:pt x="1843277" y="1284351"/>
                </a:lnTo>
                <a:lnTo>
                  <a:pt x="1836003" y="1329481"/>
                </a:lnTo>
                <a:lnTo>
                  <a:pt x="1815744" y="1368668"/>
                </a:lnTo>
                <a:lnTo>
                  <a:pt x="1784847" y="1399565"/>
                </a:lnTo>
                <a:lnTo>
                  <a:pt x="1745660" y="1419824"/>
                </a:lnTo>
                <a:lnTo>
                  <a:pt x="1700530" y="1427099"/>
                </a:lnTo>
                <a:lnTo>
                  <a:pt x="142709" y="1427099"/>
                </a:lnTo>
                <a:lnTo>
                  <a:pt x="97602" y="1419824"/>
                </a:lnTo>
                <a:lnTo>
                  <a:pt x="58427" y="1399565"/>
                </a:lnTo>
                <a:lnTo>
                  <a:pt x="27534" y="1368668"/>
                </a:lnTo>
                <a:lnTo>
                  <a:pt x="7275" y="1329481"/>
                </a:lnTo>
                <a:lnTo>
                  <a:pt x="0" y="1284351"/>
                </a:lnTo>
                <a:lnTo>
                  <a:pt x="0" y="14274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435" y="2563495"/>
            <a:ext cx="1676400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indent="-1270" algn="ctr">
              <a:lnSpc>
                <a:spcPct val="91400"/>
              </a:lnSpc>
              <a:spcBef>
                <a:spcPts val="285"/>
              </a:spcBef>
            </a:pPr>
            <a:r>
              <a:rPr sz="1800" spc="-15" dirty="0">
                <a:latin typeface="Calibri"/>
                <a:cs typeface="Calibri"/>
              </a:rPr>
              <a:t>годовой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5" dirty="0">
                <a:latin typeface="Calibri"/>
                <a:cs typeface="Calibri"/>
              </a:rPr>
              <a:t>месячный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планы  </a:t>
            </a:r>
            <a:r>
              <a:rPr sz="1800" spc="-10" dirty="0">
                <a:latin typeface="Calibri"/>
                <a:cs typeface="Calibri"/>
              </a:rPr>
              <a:t>работы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1859" y="1404874"/>
            <a:ext cx="784225" cy="2214880"/>
          </a:xfrm>
          <a:custGeom>
            <a:avLst/>
            <a:gdLst/>
            <a:ahLst/>
            <a:cxnLst/>
            <a:rect l="l" t="t" r="r" b="b"/>
            <a:pathLst>
              <a:path w="784225" h="2214879">
                <a:moveTo>
                  <a:pt x="783716" y="1822450"/>
                </a:moveTo>
                <a:lnTo>
                  <a:pt x="0" y="1822450"/>
                </a:lnTo>
                <a:lnTo>
                  <a:pt x="391794" y="2214372"/>
                </a:lnTo>
                <a:lnTo>
                  <a:pt x="783716" y="1822450"/>
                </a:lnTo>
                <a:close/>
              </a:path>
              <a:path w="784225" h="2214879">
                <a:moveTo>
                  <a:pt x="626999" y="0"/>
                </a:moveTo>
                <a:lnTo>
                  <a:pt x="156717" y="0"/>
                </a:lnTo>
                <a:lnTo>
                  <a:pt x="156717" y="1822450"/>
                </a:lnTo>
                <a:lnTo>
                  <a:pt x="626999" y="1822450"/>
                </a:lnTo>
                <a:lnTo>
                  <a:pt x="626999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7264" y="359790"/>
            <a:ext cx="3193415" cy="2090420"/>
          </a:xfrm>
          <a:custGeom>
            <a:avLst/>
            <a:gdLst/>
            <a:ahLst/>
            <a:cxnLst/>
            <a:rect l="l" t="t" r="r" b="b"/>
            <a:pathLst>
              <a:path w="3193415" h="2090420">
                <a:moveTo>
                  <a:pt x="2983865" y="0"/>
                </a:moveTo>
                <a:lnTo>
                  <a:pt x="208915" y="0"/>
                </a:lnTo>
                <a:lnTo>
                  <a:pt x="160993" y="5521"/>
                </a:lnTo>
                <a:lnTo>
                  <a:pt x="117012" y="21248"/>
                </a:lnTo>
                <a:lnTo>
                  <a:pt x="78223" y="45926"/>
                </a:lnTo>
                <a:lnTo>
                  <a:pt x="45876" y="78300"/>
                </a:lnTo>
                <a:lnTo>
                  <a:pt x="21223" y="117113"/>
                </a:lnTo>
                <a:lnTo>
                  <a:pt x="5514" y="161113"/>
                </a:lnTo>
                <a:lnTo>
                  <a:pt x="0" y="209042"/>
                </a:lnTo>
                <a:lnTo>
                  <a:pt x="0" y="1880997"/>
                </a:lnTo>
                <a:lnTo>
                  <a:pt x="5514" y="1928925"/>
                </a:lnTo>
                <a:lnTo>
                  <a:pt x="21223" y="1972925"/>
                </a:lnTo>
                <a:lnTo>
                  <a:pt x="45876" y="2011738"/>
                </a:lnTo>
                <a:lnTo>
                  <a:pt x="78223" y="2044112"/>
                </a:lnTo>
                <a:lnTo>
                  <a:pt x="117012" y="2068790"/>
                </a:lnTo>
                <a:lnTo>
                  <a:pt x="160993" y="2084517"/>
                </a:lnTo>
                <a:lnTo>
                  <a:pt x="208915" y="2090039"/>
                </a:lnTo>
                <a:lnTo>
                  <a:pt x="2983865" y="2090039"/>
                </a:lnTo>
                <a:lnTo>
                  <a:pt x="3031793" y="2084517"/>
                </a:lnTo>
                <a:lnTo>
                  <a:pt x="3075793" y="2068790"/>
                </a:lnTo>
                <a:lnTo>
                  <a:pt x="3114606" y="2044112"/>
                </a:lnTo>
                <a:lnTo>
                  <a:pt x="3146980" y="2011738"/>
                </a:lnTo>
                <a:lnTo>
                  <a:pt x="3171658" y="1972925"/>
                </a:lnTo>
                <a:lnTo>
                  <a:pt x="3187385" y="1928925"/>
                </a:lnTo>
                <a:lnTo>
                  <a:pt x="3192907" y="1880997"/>
                </a:lnTo>
                <a:lnTo>
                  <a:pt x="3192907" y="209042"/>
                </a:lnTo>
                <a:lnTo>
                  <a:pt x="3187385" y="161113"/>
                </a:lnTo>
                <a:lnTo>
                  <a:pt x="3171658" y="117113"/>
                </a:lnTo>
                <a:lnTo>
                  <a:pt x="3146980" y="78300"/>
                </a:lnTo>
                <a:lnTo>
                  <a:pt x="3114606" y="45926"/>
                </a:lnTo>
                <a:lnTo>
                  <a:pt x="3075793" y="21248"/>
                </a:lnTo>
                <a:lnTo>
                  <a:pt x="3031793" y="5521"/>
                </a:lnTo>
                <a:lnTo>
                  <a:pt x="29838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47264" y="359790"/>
            <a:ext cx="3193415" cy="2090420"/>
          </a:xfrm>
          <a:custGeom>
            <a:avLst/>
            <a:gdLst/>
            <a:ahLst/>
            <a:cxnLst/>
            <a:rect l="l" t="t" r="r" b="b"/>
            <a:pathLst>
              <a:path w="3193415" h="2090420">
                <a:moveTo>
                  <a:pt x="0" y="209042"/>
                </a:moveTo>
                <a:lnTo>
                  <a:pt x="5514" y="161113"/>
                </a:lnTo>
                <a:lnTo>
                  <a:pt x="21223" y="117113"/>
                </a:lnTo>
                <a:lnTo>
                  <a:pt x="45876" y="78300"/>
                </a:lnTo>
                <a:lnTo>
                  <a:pt x="78223" y="45926"/>
                </a:lnTo>
                <a:lnTo>
                  <a:pt x="117012" y="21248"/>
                </a:lnTo>
                <a:lnTo>
                  <a:pt x="160993" y="5521"/>
                </a:lnTo>
                <a:lnTo>
                  <a:pt x="208915" y="0"/>
                </a:lnTo>
                <a:lnTo>
                  <a:pt x="2983865" y="0"/>
                </a:lnTo>
                <a:lnTo>
                  <a:pt x="3031793" y="5521"/>
                </a:lnTo>
                <a:lnTo>
                  <a:pt x="3075793" y="21248"/>
                </a:lnTo>
                <a:lnTo>
                  <a:pt x="3114606" y="45926"/>
                </a:lnTo>
                <a:lnTo>
                  <a:pt x="3146980" y="78300"/>
                </a:lnTo>
                <a:lnTo>
                  <a:pt x="3171658" y="117113"/>
                </a:lnTo>
                <a:lnTo>
                  <a:pt x="3187385" y="161113"/>
                </a:lnTo>
                <a:lnTo>
                  <a:pt x="3192907" y="209042"/>
                </a:lnTo>
                <a:lnTo>
                  <a:pt x="3192907" y="1880997"/>
                </a:lnTo>
                <a:lnTo>
                  <a:pt x="3187385" y="1928925"/>
                </a:lnTo>
                <a:lnTo>
                  <a:pt x="3171658" y="1972925"/>
                </a:lnTo>
                <a:lnTo>
                  <a:pt x="3146980" y="2011738"/>
                </a:lnTo>
                <a:lnTo>
                  <a:pt x="3114606" y="2044112"/>
                </a:lnTo>
                <a:lnTo>
                  <a:pt x="3075793" y="2068790"/>
                </a:lnTo>
                <a:lnTo>
                  <a:pt x="3031793" y="2084517"/>
                </a:lnTo>
                <a:lnTo>
                  <a:pt x="2983865" y="2090039"/>
                </a:lnTo>
                <a:lnTo>
                  <a:pt x="208915" y="2090039"/>
                </a:lnTo>
                <a:lnTo>
                  <a:pt x="160993" y="2084517"/>
                </a:lnTo>
                <a:lnTo>
                  <a:pt x="117012" y="2068790"/>
                </a:lnTo>
                <a:lnTo>
                  <a:pt x="78223" y="2044112"/>
                </a:lnTo>
                <a:lnTo>
                  <a:pt x="45876" y="2011738"/>
                </a:lnTo>
                <a:lnTo>
                  <a:pt x="21223" y="1972925"/>
                </a:lnTo>
                <a:lnTo>
                  <a:pt x="5514" y="1928925"/>
                </a:lnTo>
                <a:lnTo>
                  <a:pt x="0" y="1880997"/>
                </a:lnTo>
                <a:lnTo>
                  <a:pt x="0" y="209042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41701" y="600583"/>
            <a:ext cx="2806065" cy="155575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algn="ctr">
              <a:lnSpc>
                <a:spcPts val="1970"/>
              </a:lnSpc>
              <a:spcBef>
                <a:spcPts val="325"/>
              </a:spcBef>
            </a:pPr>
            <a:r>
              <a:rPr sz="1800" spc="-5" dirty="0">
                <a:latin typeface="Calibri"/>
                <a:cs typeface="Calibri"/>
              </a:rPr>
              <a:t>нормативно-правовые акты,  </a:t>
            </a:r>
            <a:r>
              <a:rPr sz="1800" spc="-10" dirty="0">
                <a:latin typeface="Calibri"/>
                <a:cs typeface="Calibri"/>
              </a:rPr>
              <a:t>регламентирующие</a:t>
            </a:r>
            <a:endParaRPr sz="1800">
              <a:latin typeface="Calibri"/>
              <a:cs typeface="Calibri"/>
            </a:endParaRPr>
          </a:p>
          <a:p>
            <a:pPr marL="76200" marR="71120" algn="ctr">
              <a:lnSpc>
                <a:spcPts val="1980"/>
              </a:lnSpc>
            </a:pPr>
            <a:r>
              <a:rPr sz="1800" spc="-5" dirty="0">
                <a:latin typeface="Calibri"/>
                <a:cs typeface="Calibri"/>
              </a:rPr>
              <a:t>деятельность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дошкольного  </a:t>
            </a:r>
            <a:r>
              <a:rPr sz="1800" spc="-10" dirty="0">
                <a:latin typeface="Calibri"/>
                <a:cs typeface="Calibri"/>
              </a:rPr>
              <a:t>образовательного</a:t>
            </a:r>
            <a:endParaRPr sz="1800">
              <a:latin typeface="Calibri"/>
              <a:cs typeface="Calibri"/>
            </a:endParaRPr>
          </a:p>
          <a:p>
            <a:pPr marL="53340" marR="46990" algn="ctr">
              <a:lnSpc>
                <a:spcPts val="1980"/>
              </a:lnSpc>
            </a:pPr>
            <a:r>
              <a:rPr sz="1800" spc="-5" dirty="0">
                <a:latin typeface="Calibri"/>
                <a:cs typeface="Calibri"/>
              </a:rPr>
              <a:t>учреждения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реализации  </a:t>
            </a:r>
            <a:r>
              <a:rPr sz="1800" spc="-10" dirty="0">
                <a:latin typeface="Calibri"/>
                <a:cs typeface="Calibri"/>
              </a:rPr>
              <a:t>контроля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69051" y="2797810"/>
            <a:ext cx="1655445" cy="1353820"/>
          </a:xfrm>
          <a:custGeom>
            <a:avLst/>
            <a:gdLst/>
            <a:ahLst/>
            <a:cxnLst/>
            <a:rect l="l" t="t" r="r" b="b"/>
            <a:pathLst>
              <a:path w="1655445" h="1353820">
                <a:moveTo>
                  <a:pt x="96138" y="711580"/>
                </a:moveTo>
                <a:lnTo>
                  <a:pt x="0" y="1257300"/>
                </a:lnTo>
                <a:lnTo>
                  <a:pt x="545719" y="1353565"/>
                </a:lnTo>
                <a:lnTo>
                  <a:pt x="455802" y="1225169"/>
                </a:lnTo>
                <a:lnTo>
                  <a:pt x="1005867" y="839977"/>
                </a:lnTo>
                <a:lnTo>
                  <a:pt x="186054" y="839977"/>
                </a:lnTo>
                <a:lnTo>
                  <a:pt x="96138" y="711580"/>
                </a:lnTo>
                <a:close/>
              </a:path>
              <a:path w="1655445" h="1353820">
                <a:moveTo>
                  <a:pt x="1385697" y="0"/>
                </a:moveTo>
                <a:lnTo>
                  <a:pt x="186054" y="839977"/>
                </a:lnTo>
                <a:lnTo>
                  <a:pt x="1005867" y="839977"/>
                </a:lnTo>
                <a:lnTo>
                  <a:pt x="1655318" y="385190"/>
                </a:lnTo>
                <a:lnTo>
                  <a:pt x="1385697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83300" y="1945385"/>
            <a:ext cx="2613025" cy="2090420"/>
          </a:xfrm>
          <a:custGeom>
            <a:avLst/>
            <a:gdLst/>
            <a:ahLst/>
            <a:cxnLst/>
            <a:rect l="l" t="t" r="r" b="b"/>
            <a:pathLst>
              <a:path w="2613025" h="2090420">
                <a:moveTo>
                  <a:pt x="2403475" y="0"/>
                </a:moveTo>
                <a:lnTo>
                  <a:pt x="209041" y="0"/>
                </a:lnTo>
                <a:lnTo>
                  <a:pt x="161113" y="5521"/>
                </a:lnTo>
                <a:lnTo>
                  <a:pt x="117113" y="21248"/>
                </a:lnTo>
                <a:lnTo>
                  <a:pt x="78300" y="45926"/>
                </a:lnTo>
                <a:lnTo>
                  <a:pt x="45926" y="78300"/>
                </a:lnTo>
                <a:lnTo>
                  <a:pt x="21248" y="117113"/>
                </a:lnTo>
                <a:lnTo>
                  <a:pt x="5521" y="161113"/>
                </a:lnTo>
                <a:lnTo>
                  <a:pt x="0" y="209041"/>
                </a:lnTo>
                <a:lnTo>
                  <a:pt x="0" y="1880996"/>
                </a:lnTo>
                <a:lnTo>
                  <a:pt x="5521" y="1928925"/>
                </a:lnTo>
                <a:lnTo>
                  <a:pt x="21248" y="1972925"/>
                </a:lnTo>
                <a:lnTo>
                  <a:pt x="45926" y="2011738"/>
                </a:lnTo>
                <a:lnTo>
                  <a:pt x="78300" y="2044112"/>
                </a:lnTo>
                <a:lnTo>
                  <a:pt x="117113" y="2068790"/>
                </a:lnTo>
                <a:lnTo>
                  <a:pt x="161113" y="2084517"/>
                </a:lnTo>
                <a:lnTo>
                  <a:pt x="209041" y="2090039"/>
                </a:lnTo>
                <a:lnTo>
                  <a:pt x="2403475" y="2090039"/>
                </a:lnTo>
                <a:lnTo>
                  <a:pt x="2451403" y="2084517"/>
                </a:lnTo>
                <a:lnTo>
                  <a:pt x="2495403" y="2068790"/>
                </a:lnTo>
                <a:lnTo>
                  <a:pt x="2534216" y="2044112"/>
                </a:lnTo>
                <a:lnTo>
                  <a:pt x="2566590" y="2011738"/>
                </a:lnTo>
                <a:lnTo>
                  <a:pt x="2591268" y="1972925"/>
                </a:lnTo>
                <a:lnTo>
                  <a:pt x="2606995" y="1928925"/>
                </a:lnTo>
                <a:lnTo>
                  <a:pt x="2612517" y="1880996"/>
                </a:lnTo>
                <a:lnTo>
                  <a:pt x="2612517" y="209041"/>
                </a:lnTo>
                <a:lnTo>
                  <a:pt x="2606995" y="161113"/>
                </a:lnTo>
                <a:lnTo>
                  <a:pt x="2591268" y="117113"/>
                </a:lnTo>
                <a:lnTo>
                  <a:pt x="2566590" y="78300"/>
                </a:lnTo>
                <a:lnTo>
                  <a:pt x="2534216" y="45926"/>
                </a:lnTo>
                <a:lnTo>
                  <a:pt x="2495403" y="21248"/>
                </a:lnTo>
                <a:lnTo>
                  <a:pt x="2451403" y="5521"/>
                </a:lnTo>
                <a:lnTo>
                  <a:pt x="24034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3300" y="1945385"/>
            <a:ext cx="2613025" cy="2090420"/>
          </a:xfrm>
          <a:custGeom>
            <a:avLst/>
            <a:gdLst/>
            <a:ahLst/>
            <a:cxnLst/>
            <a:rect l="l" t="t" r="r" b="b"/>
            <a:pathLst>
              <a:path w="2613025" h="2090420">
                <a:moveTo>
                  <a:pt x="0" y="209041"/>
                </a:moveTo>
                <a:lnTo>
                  <a:pt x="5521" y="161113"/>
                </a:lnTo>
                <a:lnTo>
                  <a:pt x="21248" y="117113"/>
                </a:lnTo>
                <a:lnTo>
                  <a:pt x="45926" y="78300"/>
                </a:lnTo>
                <a:lnTo>
                  <a:pt x="78300" y="45926"/>
                </a:lnTo>
                <a:lnTo>
                  <a:pt x="117113" y="21248"/>
                </a:lnTo>
                <a:lnTo>
                  <a:pt x="161113" y="5521"/>
                </a:lnTo>
                <a:lnTo>
                  <a:pt x="209041" y="0"/>
                </a:lnTo>
                <a:lnTo>
                  <a:pt x="2403475" y="0"/>
                </a:lnTo>
                <a:lnTo>
                  <a:pt x="2451403" y="5521"/>
                </a:lnTo>
                <a:lnTo>
                  <a:pt x="2495403" y="21248"/>
                </a:lnTo>
                <a:lnTo>
                  <a:pt x="2534216" y="45926"/>
                </a:lnTo>
                <a:lnTo>
                  <a:pt x="2566590" y="78300"/>
                </a:lnTo>
                <a:lnTo>
                  <a:pt x="2591268" y="117113"/>
                </a:lnTo>
                <a:lnTo>
                  <a:pt x="2606995" y="161113"/>
                </a:lnTo>
                <a:lnTo>
                  <a:pt x="2612517" y="209041"/>
                </a:lnTo>
                <a:lnTo>
                  <a:pt x="2612517" y="1880996"/>
                </a:lnTo>
                <a:lnTo>
                  <a:pt x="2606995" y="1928925"/>
                </a:lnTo>
                <a:lnTo>
                  <a:pt x="2591268" y="1972925"/>
                </a:lnTo>
                <a:lnTo>
                  <a:pt x="2566590" y="2011738"/>
                </a:lnTo>
                <a:lnTo>
                  <a:pt x="2534216" y="2044112"/>
                </a:lnTo>
                <a:lnTo>
                  <a:pt x="2495403" y="2068790"/>
                </a:lnTo>
                <a:lnTo>
                  <a:pt x="2451403" y="2084517"/>
                </a:lnTo>
                <a:lnTo>
                  <a:pt x="2403475" y="2090039"/>
                </a:lnTo>
                <a:lnTo>
                  <a:pt x="209041" y="2090039"/>
                </a:lnTo>
                <a:lnTo>
                  <a:pt x="161113" y="2084517"/>
                </a:lnTo>
                <a:lnTo>
                  <a:pt x="117113" y="2068790"/>
                </a:lnTo>
                <a:lnTo>
                  <a:pt x="78300" y="2044112"/>
                </a:lnTo>
                <a:lnTo>
                  <a:pt x="45926" y="2011738"/>
                </a:lnTo>
                <a:lnTo>
                  <a:pt x="21248" y="1972925"/>
                </a:lnTo>
                <a:lnTo>
                  <a:pt x="5521" y="1928925"/>
                </a:lnTo>
                <a:lnTo>
                  <a:pt x="0" y="1880996"/>
                </a:lnTo>
                <a:lnTo>
                  <a:pt x="0" y="20904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82614" y="2437587"/>
            <a:ext cx="2416810" cy="105346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algn="ctr">
              <a:lnSpc>
                <a:spcPct val="91500"/>
              </a:lnSpc>
              <a:spcBef>
                <a:spcPts val="285"/>
              </a:spcBef>
            </a:pPr>
            <a:r>
              <a:rPr sz="1800" spc="-5" dirty="0">
                <a:latin typeface="Calibri"/>
                <a:cs typeface="Calibri"/>
              </a:rPr>
              <a:t>локальные акты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10" dirty="0">
                <a:latin typeface="Calibri"/>
                <a:cs typeface="Calibri"/>
              </a:rPr>
              <a:t>документы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(инструкции,  правила, циклограмма  приказов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др.)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29845"/>
            <a:ext cx="7032371" cy="536956"/>
          </a:xfrm>
        </p:spPr>
        <p:txBody>
          <a:bodyPr/>
          <a:lstStyle/>
          <a:p>
            <a:pPr algn="ctr"/>
            <a:r>
              <a:rPr lang="ru-RU" sz="3200" spc="-5" dirty="0" smtClean="0">
                <a:latin typeface="Times New Roman"/>
                <a:cs typeface="Times New Roman"/>
              </a:rPr>
              <a:t>Принципы</a:t>
            </a:r>
            <a:r>
              <a:rPr lang="ru-RU" sz="3200" spc="5" dirty="0" smtClean="0">
                <a:latin typeface="Times New Roman"/>
                <a:cs typeface="Times New Roman"/>
              </a:rPr>
              <a:t> </a:t>
            </a:r>
            <a:r>
              <a:rPr lang="ru-RU" sz="3200" spc="-10" dirty="0" smtClean="0">
                <a:latin typeface="Times New Roman"/>
                <a:cs typeface="Times New Roman"/>
              </a:rPr>
              <a:t>контроля:</a:t>
            </a:r>
            <a:r>
              <a:rPr lang="ru-RU" sz="3200" dirty="0" smtClean="0">
                <a:latin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066801"/>
            <a:ext cx="8915400" cy="5847755"/>
          </a:xfrm>
        </p:spPr>
        <p:txBody>
          <a:bodyPr/>
          <a:lstStyle/>
          <a:p>
            <a:pPr marL="299085" marR="7175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ru-RU" b="1" spc="-10" dirty="0" smtClean="0">
                <a:latin typeface="Times New Roman"/>
                <a:cs typeface="Times New Roman"/>
              </a:rPr>
              <a:t>Стратегическая </a:t>
            </a:r>
            <a:r>
              <a:rPr lang="ru-RU" b="1" spc="-5" dirty="0" smtClean="0">
                <a:latin typeface="Times New Roman"/>
                <a:cs typeface="Times New Roman"/>
              </a:rPr>
              <a:t>направленность </a:t>
            </a:r>
            <a:r>
              <a:rPr lang="ru-RU" b="1" spc="-10" dirty="0" smtClean="0">
                <a:latin typeface="Times New Roman"/>
                <a:cs typeface="Times New Roman"/>
              </a:rPr>
              <a:t>контроля. </a:t>
            </a:r>
            <a:r>
              <a:rPr lang="ru-RU" b="1" dirty="0" smtClean="0">
                <a:latin typeface="Times New Roman"/>
                <a:cs typeface="Times New Roman"/>
              </a:rPr>
              <a:t>(Все основные </a:t>
            </a:r>
            <a:r>
              <a:rPr lang="ru-RU" b="1" spc="-5" dirty="0" smtClean="0">
                <a:latin typeface="Times New Roman"/>
                <a:cs typeface="Times New Roman"/>
              </a:rPr>
              <a:t>усилия администрации </a:t>
            </a:r>
            <a:r>
              <a:rPr lang="ru-RU" b="1" dirty="0" smtClean="0">
                <a:latin typeface="Times New Roman"/>
                <a:cs typeface="Times New Roman"/>
              </a:rPr>
              <a:t>и  </a:t>
            </a:r>
            <a:r>
              <a:rPr lang="ru-RU" b="1" spc="-15" dirty="0" smtClean="0">
                <a:latin typeface="Times New Roman"/>
                <a:cs typeface="Times New Roman"/>
              </a:rPr>
              <a:t>педагогов, </a:t>
            </a:r>
            <a:r>
              <a:rPr lang="ru-RU" b="1" spc="-10" dirty="0" smtClean="0">
                <a:latin typeface="Times New Roman"/>
                <a:cs typeface="Times New Roman"/>
              </a:rPr>
              <a:t>сосредоточены </a:t>
            </a:r>
            <a:r>
              <a:rPr lang="ru-RU" b="1" spc="-5" dirty="0" smtClean="0">
                <a:latin typeface="Times New Roman"/>
                <a:cs typeface="Times New Roman"/>
              </a:rPr>
              <a:t>на </a:t>
            </a:r>
            <a:r>
              <a:rPr lang="ru-RU" b="1" spc="-15" dirty="0" smtClean="0">
                <a:latin typeface="Times New Roman"/>
                <a:cs typeface="Times New Roman"/>
              </a:rPr>
              <a:t>главных </a:t>
            </a:r>
            <a:r>
              <a:rPr lang="ru-RU" b="1" spc="-10" dirty="0" smtClean="0">
                <a:latin typeface="Times New Roman"/>
                <a:cs typeface="Times New Roman"/>
              </a:rPr>
              <a:t>направлениях </a:t>
            </a:r>
            <a:r>
              <a:rPr lang="ru-RU" b="1" spc="-5" dirty="0" smtClean="0">
                <a:latin typeface="Times New Roman"/>
                <a:cs typeface="Times New Roman"/>
              </a:rPr>
              <a:t>совершенствования </a:t>
            </a:r>
            <a:r>
              <a:rPr lang="ru-RU" b="1" dirty="0" smtClean="0">
                <a:latin typeface="Times New Roman"/>
                <a:cs typeface="Times New Roman"/>
              </a:rPr>
              <a:t>и </a:t>
            </a:r>
            <a:r>
              <a:rPr lang="ru-RU" b="1" spc="-5" dirty="0" smtClean="0">
                <a:latin typeface="Times New Roman"/>
                <a:cs typeface="Times New Roman"/>
              </a:rPr>
              <a:t>обновления  </a:t>
            </a:r>
            <a:r>
              <a:rPr lang="ru-RU" b="1" spc="-10" dirty="0" smtClean="0">
                <a:latin typeface="Times New Roman"/>
                <a:cs typeface="Times New Roman"/>
              </a:rPr>
              <a:t>образовательного </a:t>
            </a:r>
            <a:r>
              <a:rPr lang="ru-RU" b="1" dirty="0" smtClean="0">
                <a:latin typeface="Times New Roman"/>
                <a:cs typeface="Times New Roman"/>
              </a:rPr>
              <a:t>процесса, </a:t>
            </a:r>
            <a:r>
              <a:rPr lang="ru-RU" b="1" spc="-5" dirty="0" smtClean="0">
                <a:latin typeface="Times New Roman"/>
                <a:cs typeface="Times New Roman"/>
              </a:rPr>
              <a:t>связанных </a:t>
            </a:r>
            <a:r>
              <a:rPr lang="ru-RU" b="1" dirty="0" smtClean="0">
                <a:latin typeface="Times New Roman"/>
                <a:cs typeface="Times New Roman"/>
              </a:rPr>
              <a:t>с </a:t>
            </a:r>
            <a:r>
              <a:rPr lang="ru-RU" b="1" spc="-15" dirty="0" smtClean="0">
                <a:latin typeface="Times New Roman"/>
                <a:cs typeface="Times New Roman"/>
              </a:rPr>
              <a:t>годовыми</a:t>
            </a:r>
            <a:r>
              <a:rPr lang="ru-RU" b="1" spc="35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задачами).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Целевая, предметная, персональная </a:t>
            </a:r>
            <a:r>
              <a:rPr lang="ru-RU" b="1" dirty="0" smtClean="0">
                <a:latin typeface="Times New Roman"/>
                <a:cs typeface="Times New Roman"/>
              </a:rPr>
              <a:t>и </a:t>
            </a:r>
            <a:r>
              <a:rPr lang="ru-RU" b="1" spc="-5" dirty="0" smtClean="0">
                <a:latin typeface="Times New Roman"/>
                <a:cs typeface="Times New Roman"/>
              </a:rPr>
              <a:t>временная </a:t>
            </a:r>
            <a:r>
              <a:rPr lang="ru-RU" b="1" dirty="0" smtClean="0">
                <a:latin typeface="Times New Roman"/>
                <a:cs typeface="Times New Roman"/>
              </a:rPr>
              <a:t>определенность</a:t>
            </a:r>
            <a:r>
              <a:rPr lang="ru-RU" b="1" spc="375" dirty="0" smtClean="0"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контроля.</a:t>
            </a:r>
            <a:r>
              <a:rPr lang="ru-RU" b="1" dirty="0" smtClean="0">
                <a:latin typeface="Times New Roman"/>
                <a:cs typeface="Times New Roman"/>
              </a:rPr>
              <a:t>(Деятельность </a:t>
            </a:r>
            <a:r>
              <a:rPr lang="ru-RU" b="1" spc="-15" dirty="0" smtClean="0">
                <a:latin typeface="Times New Roman"/>
                <a:cs typeface="Times New Roman"/>
              </a:rPr>
              <a:t>его </a:t>
            </a:r>
            <a:r>
              <a:rPr lang="ru-RU" b="1" spc="-20" dirty="0" smtClean="0">
                <a:latin typeface="Times New Roman"/>
                <a:cs typeface="Times New Roman"/>
              </a:rPr>
              <a:t>субъектов </a:t>
            </a:r>
            <a:r>
              <a:rPr lang="ru-RU" b="1" spc="-40" dirty="0" smtClean="0">
                <a:latin typeface="Times New Roman"/>
                <a:cs typeface="Times New Roman"/>
              </a:rPr>
              <a:t>будет </a:t>
            </a:r>
            <a:r>
              <a:rPr lang="ru-RU" b="1" dirty="0" smtClean="0">
                <a:latin typeface="Times New Roman"/>
                <a:cs typeface="Times New Roman"/>
              </a:rPr>
              <a:t>осуществляться </a:t>
            </a:r>
            <a:r>
              <a:rPr lang="ru-RU" b="1" spc="-5" dirty="0" smtClean="0">
                <a:latin typeface="Times New Roman"/>
                <a:cs typeface="Times New Roman"/>
              </a:rPr>
              <a:t>успешно, </a:t>
            </a:r>
            <a:r>
              <a:rPr lang="ru-RU" b="1" spc="5" dirty="0" smtClean="0">
                <a:latin typeface="Times New Roman"/>
                <a:cs typeface="Times New Roman"/>
              </a:rPr>
              <a:t>если </a:t>
            </a:r>
            <a:r>
              <a:rPr lang="ru-RU" b="1" spc="-45" dirty="0" smtClean="0">
                <a:latin typeface="Times New Roman"/>
                <a:cs typeface="Times New Roman"/>
              </a:rPr>
              <a:t>будут </a:t>
            </a:r>
            <a:r>
              <a:rPr lang="ru-RU" b="1" spc="-20" dirty="0" smtClean="0">
                <a:latin typeface="Times New Roman"/>
                <a:cs typeface="Times New Roman"/>
              </a:rPr>
              <a:t>точно  </a:t>
            </a:r>
            <a:r>
              <a:rPr lang="ru-RU" b="1" spc="-5" dirty="0" smtClean="0">
                <a:latin typeface="Times New Roman"/>
                <a:cs typeface="Times New Roman"/>
              </a:rPr>
              <a:t>определены: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81940" marR="5939790">
              <a:lnSpc>
                <a:spcPct val="100000"/>
              </a:lnSpc>
            </a:pPr>
            <a:r>
              <a:rPr lang="ru-RU" b="1" dirty="0" smtClean="0">
                <a:latin typeface="Times New Roman"/>
                <a:cs typeface="Times New Roman"/>
              </a:rPr>
              <a:t>а) </a:t>
            </a:r>
            <a:r>
              <a:rPr lang="ru-RU" b="1" spc="-5" dirty="0" smtClean="0">
                <a:latin typeface="Times New Roman"/>
                <a:cs typeface="Times New Roman"/>
              </a:rPr>
              <a:t>цель </a:t>
            </a:r>
            <a:r>
              <a:rPr lang="ru-RU" b="1" dirty="0" smtClean="0">
                <a:latin typeface="Times New Roman"/>
                <a:cs typeface="Times New Roman"/>
              </a:rPr>
              <a:t>и </a:t>
            </a:r>
            <a:r>
              <a:rPr lang="ru-RU" b="1" spc="-15" dirty="0" smtClean="0">
                <a:latin typeface="Times New Roman"/>
                <a:cs typeface="Times New Roman"/>
              </a:rPr>
              <a:t>задачи контроля; </a:t>
            </a:r>
          </a:p>
          <a:p>
            <a:pPr marL="281940" marR="5939790">
              <a:lnSpc>
                <a:spcPct val="100000"/>
              </a:lnSpc>
            </a:pPr>
            <a:r>
              <a:rPr lang="ru-RU" b="1" spc="-15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б) </a:t>
            </a:r>
            <a:r>
              <a:rPr lang="ru-RU" b="1" spc="-10" dirty="0" smtClean="0">
                <a:latin typeface="Times New Roman"/>
                <a:cs typeface="Times New Roman"/>
              </a:rPr>
              <a:t>предмет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контроля;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  <a:spcBef>
                <a:spcPts val="5"/>
              </a:spcBef>
            </a:pPr>
            <a:r>
              <a:rPr lang="ru-RU" b="1" spc="-5" dirty="0" smtClean="0">
                <a:latin typeface="Times New Roman"/>
                <a:cs typeface="Times New Roman"/>
              </a:rPr>
              <a:t>в) </a:t>
            </a:r>
            <a:r>
              <a:rPr lang="ru-RU" b="1" spc="5" dirty="0" smtClean="0">
                <a:latin typeface="Times New Roman"/>
                <a:cs typeface="Times New Roman"/>
              </a:rPr>
              <a:t>состав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контролирующей </a:t>
            </a:r>
            <a:r>
              <a:rPr lang="ru-RU" b="1" dirty="0" smtClean="0">
                <a:latin typeface="Times New Roman"/>
                <a:cs typeface="Times New Roman"/>
              </a:rPr>
              <a:t>и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контролируемой</a:t>
            </a:r>
            <a:r>
              <a:rPr lang="ru-RU" b="1" spc="-25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групп;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</a:pPr>
            <a:r>
              <a:rPr lang="ru-RU" b="1" spc="-5" dirty="0" smtClean="0">
                <a:latin typeface="Times New Roman"/>
                <a:cs typeface="Times New Roman"/>
              </a:rPr>
              <a:t>г) </a:t>
            </a:r>
            <a:r>
              <a:rPr lang="ru-RU" b="1" dirty="0" smtClean="0">
                <a:latin typeface="Times New Roman"/>
                <a:cs typeface="Times New Roman"/>
              </a:rPr>
              <a:t>сроки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контроля)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ru-RU" b="1" dirty="0" smtClean="0">
                <a:latin typeface="Times New Roman"/>
                <a:cs typeface="Times New Roman"/>
              </a:rPr>
              <a:t>Системность</a:t>
            </a:r>
            <a:r>
              <a:rPr lang="ru-RU" b="1" spc="409" dirty="0" smtClean="0">
                <a:latin typeface="Times New Roman"/>
                <a:cs typeface="Times New Roman"/>
              </a:rPr>
              <a:t>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контроля.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ru-RU" b="1" dirty="0" smtClean="0">
                <a:latin typeface="Times New Roman"/>
                <a:cs typeface="Times New Roman"/>
              </a:rPr>
              <a:t>Демократичность и</a:t>
            </a:r>
            <a:r>
              <a:rPr lang="ru-RU" b="1" spc="390" dirty="0" smtClean="0">
                <a:latin typeface="Times New Roman"/>
                <a:cs typeface="Times New Roman"/>
              </a:rPr>
              <a:t> </a:t>
            </a:r>
            <a:r>
              <a:rPr lang="ru-RU" b="1" spc="-5" dirty="0" smtClean="0">
                <a:latin typeface="Times New Roman"/>
                <a:cs typeface="Times New Roman"/>
              </a:rPr>
              <a:t>толерантность.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ru-RU" b="1" dirty="0" smtClean="0">
                <a:latin typeface="Times New Roman"/>
                <a:cs typeface="Times New Roman"/>
              </a:rPr>
              <a:t>Оптимальность и </a:t>
            </a:r>
            <a:r>
              <a:rPr lang="ru-RU" b="1" spc="-5" dirty="0" smtClean="0">
                <a:latin typeface="Times New Roman"/>
                <a:cs typeface="Times New Roman"/>
              </a:rPr>
              <a:t>объективность. (При </a:t>
            </a:r>
            <a:r>
              <a:rPr lang="ru-RU" b="1" dirty="0" smtClean="0">
                <a:latin typeface="Times New Roman"/>
                <a:cs typeface="Times New Roman"/>
              </a:rPr>
              <a:t>реализации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контроля </a:t>
            </a:r>
            <a:r>
              <a:rPr lang="ru-RU" b="1" spc="-10" dirty="0" smtClean="0">
                <a:latin typeface="Times New Roman"/>
                <a:cs typeface="Times New Roman"/>
              </a:rPr>
              <a:t>следует</a:t>
            </a:r>
            <a:r>
              <a:rPr lang="ru-RU" b="1" spc="40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избирать </a:t>
            </a:r>
            <a:r>
              <a:rPr lang="ru-RU" b="1" spc="-5" dirty="0" smtClean="0">
                <a:latin typeface="Times New Roman"/>
                <a:cs typeface="Times New Roman"/>
              </a:rPr>
              <a:t>содержание, формы </a:t>
            </a:r>
            <a:r>
              <a:rPr lang="ru-RU" b="1" dirty="0" smtClean="0">
                <a:latin typeface="Times New Roman"/>
                <a:cs typeface="Times New Roman"/>
              </a:rPr>
              <a:t>и </a:t>
            </a:r>
            <a:r>
              <a:rPr lang="ru-RU" b="1" spc="-15" dirty="0" smtClean="0">
                <a:latin typeface="Times New Roman"/>
                <a:cs typeface="Times New Roman"/>
              </a:rPr>
              <a:t>методы, </a:t>
            </a:r>
            <a:r>
              <a:rPr lang="ru-RU" b="1" spc="-20" dirty="0" smtClean="0">
                <a:latin typeface="Times New Roman"/>
                <a:cs typeface="Times New Roman"/>
              </a:rPr>
              <a:t>которые </a:t>
            </a:r>
            <a:r>
              <a:rPr lang="ru-RU" b="1" spc="-5" dirty="0" smtClean="0">
                <a:latin typeface="Times New Roman"/>
                <a:cs typeface="Times New Roman"/>
              </a:rPr>
              <a:t>являются </a:t>
            </a:r>
            <a:r>
              <a:rPr lang="ru-RU" b="1" spc="-10" dirty="0" smtClean="0">
                <a:latin typeface="Times New Roman"/>
                <a:cs typeface="Times New Roman"/>
              </a:rPr>
              <a:t>адекватными </a:t>
            </a:r>
            <a:r>
              <a:rPr lang="ru-RU" b="1" spc="-5" dirty="0" smtClean="0">
                <a:latin typeface="Times New Roman"/>
                <a:cs typeface="Times New Roman"/>
              </a:rPr>
              <a:t>целям проверки</a:t>
            </a:r>
            <a:r>
              <a:rPr lang="ru-RU" b="1" dirty="0" smtClean="0">
                <a:latin typeface="Times New Roman"/>
                <a:cs typeface="Times New Roman"/>
              </a:rPr>
              <a:t> и </a:t>
            </a:r>
            <a:r>
              <a:rPr lang="ru-RU" b="1" spc="-10" dirty="0" smtClean="0">
                <a:latin typeface="Times New Roman"/>
                <a:cs typeface="Times New Roman"/>
              </a:rPr>
              <a:t>позволяют </a:t>
            </a:r>
            <a:r>
              <a:rPr lang="ru-RU" b="1" spc="-15" dirty="0" smtClean="0">
                <a:latin typeface="Times New Roman"/>
                <a:cs typeface="Times New Roman"/>
              </a:rPr>
              <a:t>получать объективную </a:t>
            </a:r>
            <a:r>
              <a:rPr lang="ru-RU" b="1" spc="-10" dirty="0" smtClean="0">
                <a:latin typeface="Times New Roman"/>
                <a:cs typeface="Times New Roman"/>
              </a:rPr>
              <a:t>информацию </a:t>
            </a:r>
            <a:r>
              <a:rPr lang="ru-RU" b="1" dirty="0" smtClean="0">
                <a:latin typeface="Times New Roman"/>
                <a:cs typeface="Times New Roman"/>
              </a:rPr>
              <a:t>о </a:t>
            </a:r>
            <a:r>
              <a:rPr lang="ru-RU" b="1" spc="-5" dirty="0" smtClean="0">
                <a:latin typeface="Times New Roman"/>
                <a:cs typeface="Times New Roman"/>
              </a:rPr>
              <a:t>состоянии </a:t>
            </a:r>
            <a:r>
              <a:rPr lang="ru-RU" b="1" spc="-15" dirty="0" smtClean="0">
                <a:latin typeface="Times New Roman"/>
                <a:cs typeface="Times New Roman"/>
              </a:rPr>
              <a:t>контролируемого</a:t>
            </a:r>
            <a:r>
              <a:rPr lang="ru-RU" b="1" spc="110" dirty="0" smtClean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объекта.</a:t>
            </a:r>
            <a:endParaRPr lang="ru-RU" b="1" dirty="0" smtClean="0">
              <a:latin typeface="Times New Roman"/>
              <a:cs typeface="Times New Roman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182245"/>
          <a:ext cx="8856979" cy="6463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/>
                <a:gridCol w="3744595"/>
                <a:gridCol w="3456304"/>
              </a:tblGrid>
              <a:tr h="711200">
                <a:tc>
                  <a:txBody>
                    <a:bodyPr/>
                    <a:lstStyle/>
                    <a:p>
                      <a:pPr marL="398780" marR="278130" indent="-10223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аме</a:t>
                      </a:r>
                      <a:r>
                        <a:rPr sz="1600" b="1" spc="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ры 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Внешний</a:t>
                      </a:r>
                      <a:r>
                        <a:rPr sz="1600" b="1" spc="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1056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Внутренний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952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Цель</a:t>
                      </a:r>
                      <a:r>
                        <a:rPr sz="1600" b="1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3995" marR="194310" indent="2114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Обеспечение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социальной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защиты  каждого ребенка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 гарантированное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получение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им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минимума</a:t>
                      </a:r>
                      <a:r>
                        <a:rPr sz="16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образования,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необходимого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нормального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развития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6423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Совершенствование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4650" marR="196850" indent="-15875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образовательного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процесса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во всех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возрастных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группах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 оказание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каждому педагогу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конкретной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помощи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99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98780" marR="252729" indent="-125095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держа</a:t>
                      </a:r>
                      <a:r>
                        <a:rPr sz="1600" b="1" spc="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ие 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80340" marR="100012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Маркетинговое исследование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микрорайона: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 indent="50165">
                        <a:lnSpc>
                          <a:spcPct val="100000"/>
                        </a:lnSpc>
                        <a:buChar char="-"/>
                        <a:tabLst>
                          <a:tab pos="34988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расположение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социально-культурных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объектов;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 marR="282575">
                        <a:lnSpc>
                          <a:spcPct val="100000"/>
                        </a:lnSpc>
                        <a:buChar char="-"/>
                        <a:tabLst>
                          <a:tab pos="299720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социальный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статус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семей,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имеющих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детей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дошкольного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возраста;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 marR="273050" indent="50165">
                        <a:lnSpc>
                          <a:spcPct val="100000"/>
                        </a:lnSpc>
                        <a:buChar char="-"/>
                        <a:tabLst>
                          <a:tab pos="34988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потребности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 запросы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родителей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видах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качестве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образовательных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услуг;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80340" marR="79375">
                        <a:lnSpc>
                          <a:spcPct val="100000"/>
                        </a:lnSpc>
                        <a:buChar char="-"/>
                        <a:tabLst>
                          <a:tab pos="29972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социальная и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образовательная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система  защиты детей, не посещающих</a:t>
                      </a:r>
                      <a:r>
                        <a:rPr sz="16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ДОУ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5565" marR="57785">
                        <a:lnSpc>
                          <a:spcPct val="100000"/>
                        </a:lnSpc>
                        <a:spcBef>
                          <a:spcPts val="1370"/>
                        </a:spcBef>
                        <a:tabLst>
                          <a:tab pos="1165860" algn="l"/>
                          <a:tab pos="2459355" algn="l"/>
                        </a:tabLst>
                      </a:pP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ь	с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ржан</a:t>
                      </a:r>
                      <a:r>
                        <a:rPr sz="1600" spc="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я	раз</a:t>
                      </a:r>
                      <a:r>
                        <a:rPr sz="1600" spc="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аспектов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ДОУ: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4310" indent="-118745">
                        <a:lnSpc>
                          <a:spcPct val="100000"/>
                        </a:lnSpc>
                        <a:buChar char="-"/>
                        <a:tabLst>
                          <a:tab pos="1949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организационно-педагогической;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4310" indent="-118745">
                        <a:lnSpc>
                          <a:spcPct val="100000"/>
                        </a:lnSpc>
                        <a:buChar char="-"/>
                        <a:tabLst>
                          <a:tab pos="1949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образовательной;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4310" indent="-118745">
                        <a:lnSpc>
                          <a:spcPct val="100000"/>
                        </a:lnSpc>
                        <a:buChar char="-"/>
                        <a:tabLst>
                          <a:tab pos="1949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социально-психологической;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4310" indent="-118745">
                        <a:lnSpc>
                          <a:spcPct val="100000"/>
                        </a:lnSpc>
                        <a:buChar char="-"/>
                        <a:tabLst>
                          <a:tab pos="1949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медико-социальной;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4310" indent="-118745">
                        <a:lnSpc>
                          <a:spcPct val="100000"/>
                        </a:lnSpc>
                        <a:buChar char="-"/>
                        <a:tabLst>
                          <a:tab pos="19494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финансово-хозяйственной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других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видов деятельности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ДОУ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0"/>
            <a:ext cx="1944370" cy="640080"/>
          </a:xfrm>
          <a:custGeom>
            <a:avLst/>
            <a:gdLst/>
            <a:ahLst/>
            <a:cxnLst/>
            <a:rect l="l" t="t" r="r" b="b"/>
            <a:pathLst>
              <a:path w="1944370" h="640080">
                <a:moveTo>
                  <a:pt x="0" y="640079"/>
                </a:moveTo>
                <a:lnTo>
                  <a:pt x="1944243" y="640079"/>
                </a:lnTo>
                <a:lnTo>
                  <a:pt x="1944243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23694" y="0"/>
            <a:ext cx="6913245" cy="640080"/>
          </a:xfrm>
          <a:custGeom>
            <a:avLst/>
            <a:gdLst/>
            <a:ahLst/>
            <a:cxnLst/>
            <a:rect l="l" t="t" r="r" b="b"/>
            <a:pathLst>
              <a:path w="6913245" h="640080">
                <a:moveTo>
                  <a:pt x="0" y="640079"/>
                </a:moveTo>
                <a:lnTo>
                  <a:pt x="6912736" y="640079"/>
                </a:lnTo>
                <a:lnTo>
                  <a:pt x="6912736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514" y="640080"/>
            <a:ext cx="1944370" cy="3908425"/>
          </a:xfrm>
          <a:custGeom>
            <a:avLst/>
            <a:gdLst/>
            <a:ahLst/>
            <a:cxnLst/>
            <a:rect l="l" t="t" r="r" b="b"/>
            <a:pathLst>
              <a:path w="1944370" h="3908425">
                <a:moveTo>
                  <a:pt x="0" y="3908044"/>
                </a:moveTo>
                <a:lnTo>
                  <a:pt x="1944243" y="3908044"/>
                </a:lnTo>
                <a:lnTo>
                  <a:pt x="1944243" y="0"/>
                </a:lnTo>
                <a:lnTo>
                  <a:pt x="0" y="0"/>
                </a:lnTo>
                <a:lnTo>
                  <a:pt x="0" y="3908044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3694" y="640080"/>
            <a:ext cx="6913245" cy="3908425"/>
          </a:xfrm>
          <a:custGeom>
            <a:avLst/>
            <a:gdLst/>
            <a:ahLst/>
            <a:cxnLst/>
            <a:rect l="l" t="t" r="r" b="b"/>
            <a:pathLst>
              <a:path w="6913245" h="3908425">
                <a:moveTo>
                  <a:pt x="0" y="3908044"/>
                </a:moveTo>
                <a:lnTo>
                  <a:pt x="6912736" y="3908044"/>
                </a:lnTo>
                <a:lnTo>
                  <a:pt x="6912736" y="0"/>
                </a:lnTo>
                <a:lnTo>
                  <a:pt x="0" y="0"/>
                </a:lnTo>
                <a:lnTo>
                  <a:pt x="0" y="3908044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514" y="4548141"/>
            <a:ext cx="1944370" cy="2310130"/>
          </a:xfrm>
          <a:custGeom>
            <a:avLst/>
            <a:gdLst/>
            <a:ahLst/>
            <a:cxnLst/>
            <a:rect l="l" t="t" r="r" b="b"/>
            <a:pathLst>
              <a:path w="1944370" h="2310129">
                <a:moveTo>
                  <a:pt x="1944243" y="2309856"/>
                </a:moveTo>
                <a:lnTo>
                  <a:pt x="1944243" y="0"/>
                </a:lnTo>
                <a:lnTo>
                  <a:pt x="0" y="0"/>
                </a:lnTo>
                <a:lnTo>
                  <a:pt x="0" y="2309856"/>
                </a:lnTo>
                <a:lnTo>
                  <a:pt x="1944243" y="2309856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23694" y="4548141"/>
            <a:ext cx="6913245" cy="2310130"/>
          </a:xfrm>
          <a:custGeom>
            <a:avLst/>
            <a:gdLst/>
            <a:ahLst/>
            <a:cxnLst/>
            <a:rect l="l" t="t" r="r" b="b"/>
            <a:pathLst>
              <a:path w="6913245" h="2310129">
                <a:moveTo>
                  <a:pt x="6912736" y="2309856"/>
                </a:moveTo>
                <a:lnTo>
                  <a:pt x="6912736" y="0"/>
                </a:lnTo>
                <a:lnTo>
                  <a:pt x="0" y="0"/>
                </a:lnTo>
                <a:lnTo>
                  <a:pt x="0" y="2309856"/>
                </a:lnTo>
                <a:lnTo>
                  <a:pt x="6912736" y="2309856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369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64" y="640080"/>
            <a:ext cx="8870315" cy="0"/>
          </a:xfrm>
          <a:custGeom>
            <a:avLst/>
            <a:gdLst/>
            <a:ahLst/>
            <a:cxnLst/>
            <a:rect l="l" t="t" r="r" b="b"/>
            <a:pathLst>
              <a:path w="8870315">
                <a:moveTo>
                  <a:pt x="0" y="0"/>
                </a:moveTo>
                <a:lnTo>
                  <a:pt x="886974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3164" y="4548123"/>
            <a:ext cx="8870315" cy="0"/>
          </a:xfrm>
          <a:custGeom>
            <a:avLst/>
            <a:gdLst/>
            <a:ahLst/>
            <a:cxnLst/>
            <a:rect l="l" t="t" r="r" b="b"/>
            <a:pathLst>
              <a:path w="8870315">
                <a:moveTo>
                  <a:pt x="0" y="0"/>
                </a:moveTo>
                <a:lnTo>
                  <a:pt x="88697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51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3655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3164" y="0"/>
            <a:ext cx="8870315" cy="0"/>
          </a:xfrm>
          <a:custGeom>
            <a:avLst/>
            <a:gdLst/>
            <a:ahLst/>
            <a:cxnLst/>
            <a:rect l="l" t="t" r="r" b="b"/>
            <a:pathLst>
              <a:path w="8870315">
                <a:moveTo>
                  <a:pt x="0" y="0"/>
                </a:moveTo>
                <a:lnTo>
                  <a:pt x="8869743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64895" y="17780"/>
            <a:ext cx="1171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арам</a:t>
            </a:r>
            <a:r>
              <a:rPr sz="1800" b="1" spc="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ры 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контроля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080" y="2332100"/>
            <a:ext cx="12744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340" marR="5080" indent="-16764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Times New Roman"/>
                <a:cs typeface="Times New Roman"/>
              </a:rPr>
              <a:t>Требования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  </a:t>
            </a:r>
            <a:r>
              <a:rPr sz="1600" b="1" spc="-10" dirty="0">
                <a:latin typeface="Times New Roman"/>
                <a:cs typeface="Times New Roman"/>
              </a:rPr>
              <a:t>контролю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0082" y="621537"/>
            <a:ext cx="6804025" cy="39517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172720" algn="l"/>
              </a:tabLst>
            </a:pPr>
            <a:r>
              <a:rPr sz="1600" spc="-20" dirty="0">
                <a:latin typeface="Times New Roman"/>
                <a:cs typeface="Times New Roman"/>
              </a:rPr>
              <a:t>руководителю </a:t>
            </a:r>
            <a:r>
              <a:rPr sz="1600" spc="-10" dirty="0">
                <a:latin typeface="Times New Roman"/>
                <a:cs typeface="Times New Roman"/>
              </a:rPr>
              <a:t>важно </a:t>
            </a:r>
            <a:r>
              <a:rPr sz="1600" spc="-5" dirty="0">
                <a:latin typeface="Times New Roman"/>
                <a:cs typeface="Times New Roman"/>
              </a:rPr>
              <a:t>не просто </a:t>
            </a:r>
            <a:r>
              <a:rPr sz="1600" spc="-15" dirty="0">
                <a:latin typeface="Times New Roman"/>
                <a:cs typeface="Times New Roman"/>
              </a:rPr>
              <a:t>контролировать </a:t>
            </a:r>
            <a:r>
              <a:rPr sz="1600" spc="-5" dirty="0">
                <a:latin typeface="Times New Roman"/>
                <a:cs typeface="Times New Roman"/>
              </a:rPr>
              <a:t>состояние дел, а </a:t>
            </a:r>
            <a:r>
              <a:rPr sz="1600" spc="-15" dirty="0">
                <a:latin typeface="Times New Roman"/>
                <a:cs typeface="Times New Roman"/>
              </a:rPr>
              <a:t>создать  </a:t>
            </a:r>
            <a:r>
              <a:rPr sz="1600" spc="-10" dirty="0">
                <a:latin typeface="Times New Roman"/>
                <a:cs typeface="Times New Roman"/>
              </a:rPr>
              <a:t>единую </a:t>
            </a:r>
            <a:r>
              <a:rPr sz="1600" spc="-5" dirty="0">
                <a:latin typeface="Times New Roman"/>
                <a:cs typeface="Times New Roman"/>
              </a:rPr>
              <a:t>систему </a:t>
            </a:r>
            <a:r>
              <a:rPr sz="1600" spc="-15" dirty="0">
                <a:latin typeface="Times New Roman"/>
                <a:cs typeface="Times New Roman"/>
              </a:rPr>
              <a:t>контроля </a:t>
            </a:r>
            <a:r>
              <a:rPr sz="1600" spc="-10" dirty="0">
                <a:latin typeface="Times New Roman"/>
                <a:cs typeface="Times New Roman"/>
              </a:rPr>
              <a:t>всех направлений </a:t>
            </a:r>
            <a:r>
              <a:rPr sz="1600" spc="-5" dirty="0">
                <a:latin typeface="Times New Roman"/>
                <a:cs typeface="Times New Roman"/>
              </a:rPr>
              <a:t>деятельности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ДОУ;</a:t>
            </a:r>
            <a:endParaRPr sz="160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00000"/>
              </a:lnSpc>
              <a:buChar char="-"/>
              <a:tabLst>
                <a:tab pos="140970" algn="l"/>
              </a:tabLst>
            </a:pPr>
            <a:r>
              <a:rPr sz="1600" spc="-15" dirty="0">
                <a:latin typeface="Times New Roman"/>
                <a:cs typeface="Times New Roman"/>
              </a:rPr>
              <a:t>контроль </a:t>
            </a:r>
            <a:r>
              <a:rPr sz="1600" spc="-20" dirty="0">
                <a:latin typeface="Times New Roman"/>
                <a:cs typeface="Times New Roman"/>
              </a:rPr>
              <a:t>необходимо </a:t>
            </a:r>
            <a:r>
              <a:rPr sz="1600" spc="-10" dirty="0">
                <a:latin typeface="Times New Roman"/>
                <a:cs typeface="Times New Roman"/>
              </a:rPr>
              <a:t>планировать: тщательно </a:t>
            </a:r>
            <a:r>
              <a:rPr sz="1600" spc="-15" dirty="0">
                <a:latin typeface="Times New Roman"/>
                <a:cs typeface="Times New Roman"/>
              </a:rPr>
              <a:t>намечать </a:t>
            </a:r>
            <a:r>
              <a:rPr sz="1600" spc="-5" dirty="0">
                <a:latin typeface="Times New Roman"/>
                <a:cs typeface="Times New Roman"/>
              </a:rPr>
              <a:t>цели, </a:t>
            </a:r>
            <a:r>
              <a:rPr sz="1600" spc="-10" dirty="0">
                <a:latin typeface="Times New Roman"/>
                <a:cs typeface="Times New Roman"/>
              </a:rPr>
              <a:t>рассматривая  </a:t>
            </a:r>
            <a:r>
              <a:rPr sz="1600" spc="-5" dirty="0">
                <a:latin typeface="Times New Roman"/>
                <a:cs typeface="Times New Roman"/>
              </a:rPr>
              <a:t>целостно </a:t>
            </a:r>
            <a:r>
              <a:rPr sz="1600" dirty="0">
                <a:latin typeface="Times New Roman"/>
                <a:cs typeface="Times New Roman"/>
              </a:rPr>
              <a:t>вопросы </a:t>
            </a:r>
            <a:r>
              <a:rPr sz="1600" spc="-5" dirty="0">
                <a:latin typeface="Times New Roman"/>
                <a:cs typeface="Times New Roman"/>
              </a:rPr>
              <a:t>по </a:t>
            </a:r>
            <a:r>
              <a:rPr sz="1600" spc="-15" dirty="0">
                <a:latin typeface="Times New Roman"/>
                <a:cs typeface="Times New Roman"/>
              </a:rPr>
              <a:t>образовательному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процессу;</a:t>
            </a:r>
            <a:endParaRPr sz="16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dirty="0">
                <a:latin typeface="Times New Roman"/>
                <a:cs typeface="Times New Roman"/>
              </a:rPr>
              <a:t>процессе </a:t>
            </a:r>
            <a:r>
              <a:rPr sz="1600" spc="-15" dirty="0">
                <a:latin typeface="Times New Roman"/>
                <a:cs typeface="Times New Roman"/>
              </a:rPr>
              <a:t>контроля </a:t>
            </a:r>
            <a:r>
              <a:rPr sz="1600" spc="-5" dirty="0">
                <a:latin typeface="Times New Roman"/>
                <a:cs typeface="Times New Roman"/>
              </a:rPr>
              <a:t>важна не </a:t>
            </a:r>
            <a:r>
              <a:rPr sz="1600" spc="-15" dirty="0">
                <a:latin typeface="Times New Roman"/>
                <a:cs typeface="Times New Roman"/>
              </a:rPr>
              <a:t>констатация </a:t>
            </a:r>
            <a:r>
              <a:rPr sz="1600" spc="-10" dirty="0">
                <a:latin typeface="Times New Roman"/>
                <a:cs typeface="Times New Roman"/>
              </a:rPr>
              <a:t>фактов, </a:t>
            </a:r>
            <a:r>
              <a:rPr sz="1600" spc="-5" dirty="0">
                <a:latin typeface="Times New Roman"/>
                <a:cs typeface="Times New Roman"/>
              </a:rPr>
              <a:t>а </a:t>
            </a:r>
            <a:r>
              <a:rPr sz="1600" spc="-10" dirty="0">
                <a:latin typeface="Times New Roman"/>
                <a:cs typeface="Times New Roman"/>
              </a:rPr>
              <a:t>выявление </a:t>
            </a:r>
            <a:r>
              <a:rPr sz="1600" spc="-5" dirty="0">
                <a:latin typeface="Times New Roman"/>
                <a:cs typeface="Times New Roman"/>
              </a:rPr>
              <a:t>причин,  </a:t>
            </a:r>
            <a:r>
              <a:rPr sz="1600" spc="-10" dirty="0">
                <a:latin typeface="Times New Roman"/>
                <a:cs typeface="Times New Roman"/>
              </a:rPr>
              <a:t>вызывающих </a:t>
            </a:r>
            <a:r>
              <a:rPr sz="1600" spc="-5" dirty="0">
                <a:latin typeface="Times New Roman"/>
                <a:cs typeface="Times New Roman"/>
              </a:rPr>
              <a:t>недостатки, </a:t>
            </a:r>
            <a:r>
              <a:rPr sz="1600" spc="-10" dirty="0">
                <a:latin typeface="Times New Roman"/>
                <a:cs typeface="Times New Roman"/>
              </a:rPr>
              <a:t>выработка эффективных </a:t>
            </a:r>
            <a:r>
              <a:rPr sz="1600" spc="-5" dirty="0">
                <a:latin typeface="Times New Roman"/>
                <a:cs typeface="Times New Roman"/>
              </a:rPr>
              <a:t>мер, </a:t>
            </a:r>
            <a:r>
              <a:rPr sz="1600" spc="-10" dirty="0">
                <a:latin typeface="Times New Roman"/>
                <a:cs typeface="Times New Roman"/>
              </a:rPr>
              <a:t>предусматривающих  </a:t>
            </a:r>
            <a:r>
              <a:rPr sz="1600" spc="-5" dirty="0">
                <a:latin typeface="Times New Roman"/>
                <a:cs typeface="Times New Roman"/>
              </a:rPr>
              <a:t>их</a:t>
            </a:r>
            <a:r>
              <a:rPr sz="1600" spc="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устранение;</a:t>
            </a:r>
            <a:endParaRPr sz="16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Char char="-"/>
              <a:tabLst>
                <a:tab pos="220345" algn="l"/>
              </a:tabLst>
            </a:pPr>
            <a:r>
              <a:rPr sz="1600" spc="-15" dirty="0">
                <a:latin typeface="Times New Roman"/>
                <a:cs typeface="Times New Roman"/>
              </a:rPr>
              <a:t>контроль </a:t>
            </a:r>
            <a:r>
              <a:rPr sz="1600" spc="-35" dirty="0">
                <a:latin typeface="Times New Roman"/>
                <a:cs typeface="Times New Roman"/>
              </a:rPr>
              <a:t>будет </a:t>
            </a:r>
            <a:r>
              <a:rPr sz="1600" spc="-5" dirty="0">
                <a:latin typeface="Times New Roman"/>
                <a:cs typeface="Times New Roman"/>
              </a:rPr>
              <a:t>иметь действенный </a:t>
            </a:r>
            <a:r>
              <a:rPr sz="1600" spc="-10" dirty="0">
                <a:latin typeface="Times New Roman"/>
                <a:cs typeface="Times New Roman"/>
              </a:rPr>
              <a:t>характер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25" dirty="0">
                <a:latin typeface="Times New Roman"/>
                <a:cs typeface="Times New Roman"/>
              </a:rPr>
              <a:t>том </a:t>
            </a:r>
            <a:r>
              <a:rPr sz="1600" spc="-5" dirty="0">
                <a:latin typeface="Times New Roman"/>
                <a:cs typeface="Times New Roman"/>
              </a:rPr>
              <a:t>случае, </a:t>
            </a:r>
            <a:r>
              <a:rPr sz="1600" spc="0" dirty="0">
                <a:latin typeface="Times New Roman"/>
                <a:cs typeface="Times New Roman"/>
              </a:rPr>
              <a:t>если </a:t>
            </a:r>
            <a:r>
              <a:rPr sz="1600" spc="-5" dirty="0">
                <a:latin typeface="Times New Roman"/>
                <a:cs typeface="Times New Roman"/>
              </a:rPr>
              <a:t>он  осуществляется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своевременно;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133350" algn="l"/>
              </a:tabLst>
            </a:pPr>
            <a:r>
              <a:rPr sz="1600" spc="-20" dirty="0">
                <a:latin typeface="Times New Roman"/>
                <a:cs typeface="Times New Roman"/>
              </a:rPr>
              <a:t>необходимо </a:t>
            </a:r>
            <a:r>
              <a:rPr sz="1600" spc="-5" dirty="0">
                <a:latin typeface="Times New Roman"/>
                <a:cs typeface="Times New Roman"/>
              </a:rPr>
              <a:t>вскрыть и </a:t>
            </a:r>
            <a:r>
              <a:rPr sz="1600" spc="-10" dirty="0">
                <a:latin typeface="Times New Roman"/>
                <a:cs typeface="Times New Roman"/>
              </a:rPr>
              <a:t>проанализировать обстоятельства, </a:t>
            </a:r>
            <a:r>
              <a:rPr sz="1600" spc="-25" dirty="0">
                <a:latin typeface="Times New Roman"/>
                <a:cs typeface="Times New Roman"/>
              </a:rPr>
              <a:t>которые </a:t>
            </a:r>
            <a:r>
              <a:rPr sz="1600" spc="-5" dirty="0">
                <a:latin typeface="Times New Roman"/>
                <a:cs typeface="Times New Roman"/>
              </a:rPr>
              <a:t>привели к  недостаткам воспитательно-образовательной работы с детьми, а не  </a:t>
            </a:r>
            <a:r>
              <a:rPr sz="1600" spc="-10" dirty="0">
                <a:latin typeface="Times New Roman"/>
                <a:cs typeface="Times New Roman"/>
              </a:rPr>
              <a:t>ограничиваться негативными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фактами;</a:t>
            </a:r>
            <a:endParaRPr sz="1600">
              <a:latin typeface="Times New Roman"/>
              <a:cs typeface="Times New Roman"/>
            </a:endParaRPr>
          </a:p>
          <a:p>
            <a:pPr marL="131445" indent="-118745">
              <a:lnSpc>
                <a:spcPct val="100000"/>
              </a:lnSpc>
              <a:buChar char="-"/>
              <a:tabLst>
                <a:tab pos="132080" algn="l"/>
              </a:tabLst>
            </a:pPr>
            <a:r>
              <a:rPr sz="1600" dirty="0">
                <a:latin typeface="Times New Roman"/>
                <a:cs typeface="Times New Roman"/>
              </a:rPr>
              <a:t>после </a:t>
            </a:r>
            <a:r>
              <a:rPr sz="1600" spc="-15" dirty="0">
                <a:latin typeface="Times New Roman"/>
                <a:cs typeface="Times New Roman"/>
              </a:rPr>
              <a:t>контроля </a:t>
            </a:r>
            <a:r>
              <a:rPr sz="1600" spc="-10" dirty="0">
                <a:latin typeface="Times New Roman"/>
                <a:cs typeface="Times New Roman"/>
              </a:rPr>
              <a:t>должно </a:t>
            </a:r>
            <a:r>
              <a:rPr sz="1600" spc="-20" dirty="0">
                <a:latin typeface="Times New Roman"/>
                <a:cs typeface="Times New Roman"/>
              </a:rPr>
              <a:t>происходить </a:t>
            </a:r>
            <a:r>
              <a:rPr sz="1600" spc="-15" dirty="0">
                <a:latin typeface="Times New Roman"/>
                <a:cs typeface="Times New Roman"/>
              </a:rPr>
              <a:t>гласное подведение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итогов;</a:t>
            </a:r>
            <a:endParaRPr sz="16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Char char="-"/>
              <a:tabLst>
                <a:tab pos="175895" algn="l"/>
              </a:tabLst>
            </a:pPr>
            <a:r>
              <a:rPr sz="1600" spc="-15" dirty="0">
                <a:latin typeface="Times New Roman"/>
                <a:cs typeface="Times New Roman"/>
              </a:rPr>
              <a:t>контроль </a:t>
            </a:r>
            <a:r>
              <a:rPr sz="1600" spc="-10" dirty="0">
                <a:latin typeface="Times New Roman"/>
                <a:cs typeface="Times New Roman"/>
              </a:rPr>
              <a:t>должен </a:t>
            </a:r>
            <a:r>
              <a:rPr sz="1600" spc="-5" dirty="0">
                <a:latin typeface="Times New Roman"/>
                <a:cs typeface="Times New Roman"/>
              </a:rPr>
              <a:t>выявить достоинства и </a:t>
            </a:r>
            <a:r>
              <a:rPr sz="1600" spc="-10" dirty="0">
                <a:latin typeface="Times New Roman"/>
                <a:cs typeface="Times New Roman"/>
              </a:rPr>
              <a:t>педагогическую </a:t>
            </a:r>
            <a:r>
              <a:rPr sz="1600" spc="-5" dirty="0">
                <a:latin typeface="Times New Roman"/>
                <a:cs typeface="Times New Roman"/>
              </a:rPr>
              <a:t>эффективность  </a:t>
            </a:r>
            <a:r>
              <a:rPr sz="1600" spc="-25" dirty="0">
                <a:latin typeface="Times New Roman"/>
                <a:cs typeface="Times New Roman"/>
              </a:rPr>
              <a:t>труда </a:t>
            </a:r>
            <a:r>
              <a:rPr sz="1600" spc="-15" dirty="0">
                <a:latin typeface="Times New Roman"/>
                <a:cs typeface="Times New Roman"/>
              </a:rPr>
              <a:t>педагогов, </a:t>
            </a:r>
            <a:r>
              <a:rPr sz="1600" spc="-10">
                <a:latin typeface="Times New Roman"/>
                <a:cs typeface="Times New Roman"/>
              </a:rPr>
              <a:t>работы</a:t>
            </a:r>
            <a:r>
              <a:rPr sz="1600" spc="40">
                <a:latin typeface="Times New Roman"/>
                <a:cs typeface="Times New Roman"/>
              </a:rPr>
              <a:t> </a:t>
            </a:r>
            <a:r>
              <a:rPr sz="1600" spc="-20" smtClean="0">
                <a:latin typeface="Times New Roman"/>
                <a:cs typeface="Times New Roman"/>
              </a:rPr>
              <a:t>коллектива</a:t>
            </a:r>
            <a:r>
              <a:rPr lang="ru-RU" sz="1600" b="1" spc="-5" dirty="0" smtClean="0">
                <a:latin typeface="Arial"/>
                <a:cs typeface="Arial"/>
              </a:rPr>
              <a:t>,</a:t>
            </a:r>
            <a:r>
              <a:rPr lang="ru-RU" sz="1600" b="1" dirty="0" smtClean="0">
                <a:latin typeface="Arial"/>
                <a:cs typeface="Arial"/>
              </a:rPr>
              <a:t> </a:t>
            </a:r>
            <a:r>
              <a:rPr lang="ru-RU" sz="1600" spc="-5" dirty="0" smtClean="0">
                <a:latin typeface="Times New Roman" pitchFamily="18" charset="0"/>
                <a:cs typeface="Times New Roman" pitchFamily="18" charset="0"/>
              </a:rPr>
              <a:t>на поиск </a:t>
            </a:r>
            <a:r>
              <a:rPr lang="ru-RU" sz="1600" spc="-15" dirty="0" smtClean="0">
                <a:latin typeface="Times New Roman" pitchFamily="18" charset="0"/>
                <a:cs typeface="Times New Roman" pitchFamily="18" charset="0"/>
              </a:rPr>
              <a:t>нового, </a:t>
            </a:r>
            <a:r>
              <a:rPr lang="ru-RU" sz="1600" spc="-10" dirty="0" smtClean="0">
                <a:latin typeface="Times New Roman" pitchFamily="18" charset="0"/>
                <a:cs typeface="Times New Roman" pitchFamily="18" charset="0"/>
              </a:rPr>
              <a:t>интересного, что </a:t>
            </a:r>
            <a:r>
              <a:rPr lang="ru-RU" sz="1600" spc="-20" dirty="0" smtClean="0">
                <a:latin typeface="Times New Roman" pitchFamily="18" charset="0"/>
                <a:cs typeface="Times New Roman" pitchFamily="18" charset="0"/>
              </a:rPr>
              <a:t>дает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высокие  и </a:t>
            </a:r>
            <a:r>
              <a:rPr lang="ru-RU" sz="1600" spc="-5" dirty="0" smtClean="0">
                <a:latin typeface="Times New Roman" pitchFamily="18" charset="0"/>
                <a:cs typeface="Times New Roman" pitchFamily="18" charset="0"/>
              </a:rPr>
              <a:t>стабильные</a:t>
            </a:r>
            <a:r>
              <a:rPr lang="ru-RU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-35" dirty="0" smtClean="0">
                <a:latin typeface="Times New Roman" pitchFamily="18" charset="0"/>
                <a:cs typeface="Times New Roman" pitchFamily="18" charset="0"/>
              </a:rPr>
              <a:t>результаты.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0719" y="5487111"/>
            <a:ext cx="94106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Алгоритм</a:t>
            </a:r>
            <a:endParaRPr sz="160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контроля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23694" y="4584191"/>
            <a:ext cx="645414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94788" y="4584191"/>
            <a:ext cx="368807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89276" y="4584191"/>
            <a:ext cx="1060703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5659" y="4584191"/>
            <a:ext cx="370332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68852" y="4584191"/>
            <a:ext cx="854963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25084" y="4584191"/>
            <a:ext cx="1216152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66916" y="4584191"/>
            <a:ext cx="370331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62928" y="4584191"/>
            <a:ext cx="775716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64323" y="4584191"/>
            <a:ext cx="368807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58811" y="4584191"/>
            <a:ext cx="1060703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45195" y="4584191"/>
            <a:ext cx="368807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438388" y="4584191"/>
            <a:ext cx="598042" cy="457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40723" y="4584191"/>
            <a:ext cx="195706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3694" y="4828032"/>
            <a:ext cx="1311402" cy="457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3694" y="5315711"/>
            <a:ext cx="1178814" cy="4572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28188" y="5315711"/>
            <a:ext cx="518160" cy="457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72028" y="5315711"/>
            <a:ext cx="859536" cy="4572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57244" y="5315711"/>
            <a:ext cx="519684" cy="4572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02608" y="5315711"/>
            <a:ext cx="1255776" cy="4572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84064" y="5315711"/>
            <a:ext cx="519684" cy="4572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36764" y="5803391"/>
            <a:ext cx="478535" cy="45719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840980" y="5803391"/>
            <a:ext cx="371855" cy="457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38516" y="5803391"/>
            <a:ext cx="1097914" cy="45719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40723" y="5803391"/>
            <a:ext cx="195706" cy="457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23694" y="6047232"/>
            <a:ext cx="1442466" cy="4572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63540" y="6534910"/>
            <a:ext cx="1059180" cy="32308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98691" y="6534910"/>
            <a:ext cx="1289304" cy="3230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71588" y="6534910"/>
            <a:ext cx="1496568" cy="32308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93835" y="6534910"/>
            <a:ext cx="324611" cy="32308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180082" y="4633722"/>
            <a:ext cx="68008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Цель </a:t>
            </a:r>
            <a:r>
              <a:rPr sz="1600" spc="-15" dirty="0">
                <a:latin typeface="Times New Roman"/>
                <a:cs typeface="Times New Roman"/>
              </a:rPr>
              <a:t>контроля </a:t>
            </a:r>
            <a:r>
              <a:rPr sz="1600" spc="-5" dirty="0">
                <a:latin typeface="Times New Roman"/>
                <a:cs typeface="Times New Roman"/>
              </a:rPr>
              <a:t>→ </a:t>
            </a:r>
            <a:r>
              <a:rPr sz="1600" spc="-15" dirty="0">
                <a:latin typeface="Times New Roman"/>
                <a:cs typeface="Times New Roman"/>
              </a:rPr>
              <a:t>объект контроля </a:t>
            </a:r>
            <a:r>
              <a:rPr sz="1600" spc="-5" dirty="0">
                <a:latin typeface="Times New Roman"/>
                <a:cs typeface="Times New Roman"/>
              </a:rPr>
              <a:t>→ </a:t>
            </a:r>
            <a:r>
              <a:rPr sz="1600" spc="-10" dirty="0">
                <a:latin typeface="Times New Roman"/>
                <a:cs typeface="Times New Roman"/>
              </a:rPr>
              <a:t>разработка </a:t>
            </a:r>
            <a:r>
              <a:rPr sz="1600" spc="-5" dirty="0">
                <a:latin typeface="Times New Roman"/>
                <a:cs typeface="Times New Roman"/>
              </a:rPr>
              <a:t>плана </a:t>
            </a:r>
            <a:r>
              <a:rPr sz="1600" spc="-15" dirty="0">
                <a:latin typeface="Times New Roman"/>
                <a:cs typeface="Times New Roman"/>
              </a:rPr>
              <a:t>контроля </a:t>
            </a:r>
            <a:r>
              <a:rPr sz="1600" spc="-5" dirty="0">
                <a:latin typeface="Times New Roman"/>
                <a:cs typeface="Times New Roman"/>
              </a:rPr>
              <a:t>→ </a:t>
            </a:r>
            <a:r>
              <a:rPr sz="1600" dirty="0">
                <a:latin typeface="Times New Roman"/>
                <a:cs typeface="Times New Roman"/>
              </a:rPr>
              <a:t>сбор  </a:t>
            </a:r>
            <a:r>
              <a:rPr sz="1600" spc="-10" dirty="0">
                <a:latin typeface="Times New Roman"/>
                <a:cs typeface="Times New Roman"/>
              </a:rPr>
              <a:t>информации </a:t>
            </a:r>
            <a:r>
              <a:rPr sz="1600" spc="-5" dirty="0">
                <a:latin typeface="Times New Roman"/>
                <a:cs typeface="Times New Roman"/>
              </a:rPr>
              <a:t>(с </a:t>
            </a:r>
            <a:r>
              <a:rPr sz="1600" spc="-10" dirty="0">
                <a:latin typeface="Times New Roman"/>
                <a:cs typeface="Times New Roman"/>
              </a:rPr>
              <a:t>помощью </a:t>
            </a:r>
            <a:r>
              <a:rPr sz="1600" spc="-5" dirty="0">
                <a:latin typeface="Times New Roman"/>
                <a:cs typeface="Times New Roman"/>
              </a:rPr>
              <a:t>воспитателей, </a:t>
            </a:r>
            <a:r>
              <a:rPr sz="1600" spc="-10" dirty="0">
                <a:latin typeface="Times New Roman"/>
                <a:cs typeface="Times New Roman"/>
              </a:rPr>
              <a:t>воспитанников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других </a:t>
            </a:r>
            <a:r>
              <a:rPr sz="1600" spc="-5" dirty="0">
                <a:latin typeface="Times New Roman"/>
                <a:cs typeface="Times New Roman"/>
              </a:rPr>
              <a:t>лиц,  причастных к </a:t>
            </a:r>
            <a:r>
              <a:rPr sz="1600" spc="-20" dirty="0">
                <a:latin typeface="Times New Roman"/>
                <a:cs typeface="Times New Roman"/>
              </a:rPr>
              <a:t>подготовке</a:t>
            </a:r>
            <a:r>
              <a:rPr sz="1600" spc="3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воспитанников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-5" dirty="0">
                <a:latin typeface="Times New Roman"/>
                <a:cs typeface="Times New Roman"/>
              </a:rPr>
              <a:t>к </a:t>
            </a:r>
            <a:r>
              <a:rPr sz="1600" spc="-15" dirty="0">
                <a:latin typeface="Times New Roman"/>
                <a:cs typeface="Times New Roman"/>
              </a:rPr>
              <a:t>обучению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20" dirty="0">
                <a:latin typeface="Times New Roman"/>
                <a:cs typeface="Times New Roman"/>
              </a:rPr>
              <a:t>школе)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→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80082" y="5365241"/>
            <a:ext cx="680212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первичный анализ </a:t>
            </a:r>
            <a:r>
              <a:rPr sz="1600" spc="-10" dirty="0">
                <a:latin typeface="Times New Roman"/>
                <a:cs typeface="Times New Roman"/>
              </a:rPr>
              <a:t>изученного (изучение </a:t>
            </a:r>
            <a:r>
              <a:rPr sz="1600" spc="-5" dirty="0">
                <a:latin typeface="Times New Roman"/>
                <a:cs typeface="Times New Roman"/>
              </a:rPr>
              <a:t>документации, </a:t>
            </a:r>
            <a:r>
              <a:rPr sz="1600" spc="-10" dirty="0">
                <a:latin typeface="Times New Roman"/>
                <a:cs typeface="Times New Roman"/>
              </a:rPr>
              <a:t>обработка  полученной </a:t>
            </a:r>
            <a:r>
              <a:rPr sz="1600" spc="-5" dirty="0">
                <a:latin typeface="Times New Roman"/>
                <a:cs typeface="Times New Roman"/>
              </a:rPr>
              <a:t>информации, </a:t>
            </a:r>
            <a:r>
              <a:rPr sz="1600" spc="-10" dirty="0">
                <a:latin typeface="Times New Roman"/>
                <a:cs typeface="Times New Roman"/>
              </a:rPr>
              <a:t>заполнение листов </a:t>
            </a:r>
            <a:r>
              <a:rPr sz="1600" dirty="0">
                <a:latin typeface="Times New Roman"/>
                <a:cs typeface="Times New Roman"/>
              </a:rPr>
              <a:t>опроса, </a:t>
            </a:r>
            <a:r>
              <a:rPr sz="1600" spc="-10" dirty="0">
                <a:latin typeface="Times New Roman"/>
                <a:cs typeface="Times New Roman"/>
              </a:rPr>
              <a:t>обсуждение </a:t>
            </a:r>
            <a:r>
              <a:rPr sz="1600" spc="-5" dirty="0">
                <a:latin typeface="Times New Roman"/>
                <a:cs typeface="Times New Roman"/>
              </a:rPr>
              <a:t>на  </a:t>
            </a:r>
            <a:r>
              <a:rPr sz="1600" spc="-10" dirty="0">
                <a:latin typeface="Times New Roman"/>
                <a:cs typeface="Times New Roman"/>
              </a:rPr>
              <a:t>педсовете полученных </a:t>
            </a:r>
            <a:r>
              <a:rPr sz="1600" spc="-5" dirty="0">
                <a:latin typeface="Times New Roman"/>
                <a:cs typeface="Times New Roman"/>
              </a:rPr>
              <a:t>данных, их анализ и интерпретация) → </a:t>
            </a:r>
            <a:r>
              <a:rPr sz="1600" spc="-10" dirty="0">
                <a:latin typeface="Times New Roman"/>
                <a:cs typeface="Times New Roman"/>
              </a:rPr>
              <a:t>выработка  </a:t>
            </a:r>
            <a:r>
              <a:rPr sz="1600" spc="-15" dirty="0">
                <a:latin typeface="Times New Roman"/>
                <a:cs typeface="Times New Roman"/>
              </a:rPr>
              <a:t>рекомендаций </a:t>
            </a:r>
            <a:r>
              <a:rPr sz="1600" spc="-5" dirty="0">
                <a:latin typeface="Times New Roman"/>
                <a:cs typeface="Times New Roman"/>
              </a:rPr>
              <a:t>(утверждение на </a:t>
            </a:r>
            <a:r>
              <a:rPr sz="1600" spc="-10" dirty="0">
                <a:latin typeface="Times New Roman"/>
                <a:cs typeface="Times New Roman"/>
              </a:rPr>
              <a:t>педсовете направлений </a:t>
            </a:r>
            <a:r>
              <a:rPr sz="1600" spc="-15" dirty="0">
                <a:latin typeface="Times New Roman"/>
                <a:cs typeface="Times New Roman"/>
              </a:rPr>
              <a:t>корректировки  образовательного </a:t>
            </a:r>
            <a:r>
              <a:rPr sz="1600" dirty="0">
                <a:latin typeface="Times New Roman"/>
                <a:cs typeface="Times New Roman"/>
              </a:rPr>
              <a:t>процесса, </a:t>
            </a:r>
            <a:r>
              <a:rPr sz="1600" spc="-5" dirty="0">
                <a:latin typeface="Times New Roman"/>
                <a:cs typeface="Times New Roman"/>
              </a:rPr>
              <a:t>закрепление </a:t>
            </a:r>
            <a:r>
              <a:rPr sz="1600" spc="-10" dirty="0">
                <a:latin typeface="Times New Roman"/>
                <a:cs typeface="Times New Roman"/>
              </a:rPr>
              <a:t>положительных </a:t>
            </a:r>
            <a:r>
              <a:rPr sz="1600" dirty="0">
                <a:latin typeface="Times New Roman"/>
                <a:cs typeface="Times New Roman"/>
              </a:rPr>
              <a:t>традиций,  </a:t>
            </a:r>
            <a:r>
              <a:rPr sz="1600" spc="-15" dirty="0">
                <a:latin typeface="Times New Roman"/>
                <a:cs typeface="Times New Roman"/>
              </a:rPr>
              <a:t>передового педагогического </a:t>
            </a:r>
            <a:r>
              <a:rPr sz="1600" spc="-5" dirty="0">
                <a:latin typeface="Times New Roman"/>
                <a:cs typeface="Times New Roman"/>
              </a:rPr>
              <a:t>опыта) → </a:t>
            </a:r>
            <a:r>
              <a:rPr sz="1600" spc="-10" dirty="0">
                <a:latin typeface="Times New Roman"/>
                <a:cs typeface="Times New Roman"/>
              </a:rPr>
              <a:t>проверка исполнения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рекомендаций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7160" y="4444"/>
          <a:ext cx="8856345" cy="684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980"/>
                <a:gridCol w="6984365"/>
              </a:tblGrid>
              <a:tr h="639445">
                <a:tc>
                  <a:txBody>
                    <a:bodyPr/>
                    <a:lstStyle/>
                    <a:p>
                      <a:pPr marL="480059" marR="348615" indent="-1117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арам</a:t>
                      </a:r>
                      <a:r>
                        <a:rPr sz="1800" b="1" spc="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ры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контроля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1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работа административной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группы (старшего</a:t>
                      </a:r>
                      <a:r>
                        <a:rPr sz="18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воспитателя,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завхоза,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медицинского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персонала);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выполнение</a:t>
                      </a:r>
                      <a:r>
                        <a:rPr sz="18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соответствии</a:t>
                      </a:r>
                      <a:r>
                        <a:rPr sz="18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трудовым</a:t>
                      </a:r>
                      <a:r>
                        <a:rPr sz="18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законодательством</a:t>
                      </a:r>
                      <a:r>
                        <a:rPr sz="18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правил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  <a:tabLst>
                          <a:tab pos="1253490" algn="l"/>
                          <a:tab pos="2617470" algn="l"/>
                          <a:tab pos="5426710" algn="l"/>
                          <a:tab pos="6432550" algn="l"/>
                        </a:tabLst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трудового	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распорядка,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санитарно-гигиенического	режима,	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норм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охраны</a:t>
                      </a:r>
                      <a:r>
                        <a:rPr sz="18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труда;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313055" marR="29273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spc="-5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де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ан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е 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заведующего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ДОУ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57505" indent="-281940">
                        <a:lnSpc>
                          <a:spcPts val="2045"/>
                        </a:lnSpc>
                        <a:buChar char="-"/>
                        <a:tabLst>
                          <a:tab pos="357505" algn="l"/>
                          <a:tab pos="358140" algn="l"/>
                          <a:tab pos="1447165" algn="l"/>
                          <a:tab pos="2795905" algn="l"/>
                          <a:tab pos="5788025" algn="l"/>
                        </a:tabLst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проверка	исполнения	инструктивно-методических	документов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вышестоящих организаций,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предложений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инспектирующих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лиц;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21615" indent="-146050">
                        <a:lnSpc>
                          <a:spcPct val="100000"/>
                        </a:lnSpc>
                        <a:buChar char="-"/>
                        <a:tabLst>
                          <a:tab pos="222250" algn="l"/>
                        </a:tabLst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качество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освоения воспитанниками основной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общеобразовательной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программы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ДОУ;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08279" indent="-132715">
                        <a:lnSpc>
                          <a:spcPct val="100000"/>
                        </a:lnSpc>
                        <a:buChar char="-"/>
                        <a:tabLst>
                          <a:tab pos="208279" algn="l"/>
                        </a:tabLst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выполнение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решений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педагогического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совета;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сохранность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оборудования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пособий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 разных возрастных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группах;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ведение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документации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педагогами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администрацией;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организация 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осуществление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работы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родителями;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финансово-хозяйственная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ДОУ;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266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выборочный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работой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педагогов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16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состояние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образовательного </a:t>
                      </a:r>
                      <a:r>
                        <a:rPr sz="1800" spc="0" dirty="0">
                          <a:latin typeface="Times New Roman"/>
                          <a:cs typeface="Times New Roman"/>
                        </a:rPr>
                        <a:t>процесса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 разных возрастных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группах;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286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2700" algn="ctr">
                        <a:lnSpc>
                          <a:spcPts val="2045"/>
                        </a:lnSpc>
                      </a:pP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Содержание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  <a:tabLst>
                          <a:tab pos="395605" algn="l"/>
                          <a:tab pos="1819275" algn="l"/>
                          <a:tab pos="2556510" algn="l"/>
                          <a:tab pos="3291204" algn="l"/>
                          <a:tab pos="4541520" algn="l"/>
                          <a:tab pos="539813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выполнение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ООП	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ДОУ,	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внедрение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новых	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педагогических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2700" algn="ctr">
                        <a:lnSpc>
                          <a:spcPts val="205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контроля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5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технологий;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2065" algn="ctr">
                        <a:lnSpc>
                          <a:spcPts val="204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старшего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календарно-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тематическое планирование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 документация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педагогов;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2065" algn="ctr">
                        <a:lnSpc>
                          <a:spcPts val="2045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воспитателя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наличие и хранение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детских</a:t>
                      </a:r>
                      <a:r>
                        <a:rPr sz="18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работ;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477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- повышение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квалификации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аттестация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педагогов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805116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b="0" u="heavy" spc="-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При </a:t>
            </a:r>
            <a:r>
              <a:rPr sz="3200" u="sng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организации </a:t>
            </a:r>
            <a:r>
              <a:rPr sz="3200" u="sng" spc="-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контроля</a:t>
            </a:r>
            <a:r>
              <a:rPr sz="3200" u="sng" spc="-9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sng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необходимо</a:t>
            </a:r>
            <a:endParaRPr sz="3200" u="sng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200" b="0" u="sng" spc="-80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обращать </a:t>
            </a:r>
            <a:r>
              <a:rPr sz="3200" u="sng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внимание </a:t>
            </a:r>
            <a:r>
              <a:rPr sz="3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на</a:t>
            </a:r>
            <a:r>
              <a:rPr sz="3200" u="sng" spc="-10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sng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следующее:</a:t>
            </a:r>
            <a:endParaRPr sz="3200" u="sng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822196"/>
            <a:ext cx="826960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31140" algn="l"/>
              </a:tabLst>
            </a:pPr>
            <a:r>
              <a:rPr sz="2400" b="1" spc="-10" dirty="0">
                <a:latin typeface="Arial"/>
                <a:cs typeface="Arial"/>
              </a:rPr>
              <a:t>педагог </a:t>
            </a:r>
            <a:r>
              <a:rPr sz="2400" b="1" spc="-20" dirty="0">
                <a:latin typeface="Arial"/>
                <a:cs typeface="Arial"/>
              </a:rPr>
              <a:t>должен </a:t>
            </a:r>
            <a:r>
              <a:rPr sz="2400" b="1" spc="-10" dirty="0">
                <a:latin typeface="Arial"/>
                <a:cs typeface="Arial"/>
              </a:rPr>
              <a:t>видеть, </a:t>
            </a:r>
            <a:r>
              <a:rPr sz="2400" b="1" spc="-20" dirty="0">
                <a:latin typeface="Arial"/>
                <a:cs typeface="Arial"/>
              </a:rPr>
              <a:t>что контроль </a:t>
            </a:r>
            <a:r>
              <a:rPr sz="2400" b="1" spc="-10" dirty="0">
                <a:latin typeface="Arial"/>
                <a:cs typeface="Arial"/>
              </a:rPr>
              <a:t>направлен </a:t>
            </a:r>
            <a:r>
              <a:rPr sz="2400" b="1" dirty="0">
                <a:latin typeface="Arial"/>
                <a:cs typeface="Arial"/>
              </a:rPr>
              <a:t>не  </a:t>
            </a:r>
            <a:r>
              <a:rPr sz="2400" b="1" spc="-5" dirty="0">
                <a:latin typeface="Arial"/>
                <a:cs typeface="Arial"/>
              </a:rPr>
              <a:t>на </a:t>
            </a:r>
            <a:r>
              <a:rPr sz="2400" b="1" spc="-20" dirty="0">
                <a:latin typeface="Arial"/>
                <a:cs typeface="Arial"/>
              </a:rPr>
              <a:t>его </a:t>
            </a:r>
            <a:r>
              <a:rPr sz="2400" b="1" spc="-10" dirty="0">
                <a:latin typeface="Arial"/>
                <a:cs typeface="Arial"/>
              </a:rPr>
              <a:t>личность, </a:t>
            </a:r>
            <a:r>
              <a:rPr sz="2400" b="1" spc="-5" dirty="0">
                <a:latin typeface="Arial"/>
                <a:cs typeface="Arial"/>
              </a:rPr>
              <a:t>а на </a:t>
            </a:r>
            <a:r>
              <a:rPr sz="2400" b="1" spc="-20" dirty="0">
                <a:latin typeface="Arial"/>
                <a:cs typeface="Arial"/>
              </a:rPr>
              <a:t>то, </a:t>
            </a:r>
            <a:r>
              <a:rPr sz="2400" b="1" spc="-5" dirty="0">
                <a:latin typeface="Arial"/>
                <a:cs typeface="Arial"/>
              </a:rPr>
              <a:t>как </a:t>
            </a:r>
            <a:r>
              <a:rPr sz="2400" b="1" spc="-10" dirty="0">
                <a:latin typeface="Arial"/>
                <a:cs typeface="Arial"/>
              </a:rPr>
              <a:t>им </a:t>
            </a:r>
            <a:r>
              <a:rPr sz="2400" b="1" spc="-15" dirty="0">
                <a:latin typeface="Arial"/>
                <a:cs typeface="Arial"/>
              </a:rPr>
              <a:t>организован  воспитательно-образовательный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процесс;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  <a:buChar char="-"/>
              <a:tabLst>
                <a:tab pos="220345" algn="l"/>
              </a:tabLst>
            </a:pPr>
            <a:r>
              <a:rPr sz="2400" b="1" spc="-10" dirty="0">
                <a:latin typeface="Arial"/>
                <a:cs typeface="Arial"/>
              </a:rPr>
              <a:t>педагог </a:t>
            </a:r>
            <a:r>
              <a:rPr sz="2400" b="1" spc="-20" dirty="0">
                <a:latin typeface="Arial"/>
                <a:cs typeface="Arial"/>
              </a:rPr>
              <a:t>должен </a:t>
            </a:r>
            <a:r>
              <a:rPr sz="2400" b="1" spc="-10" dirty="0">
                <a:latin typeface="Arial"/>
                <a:cs typeface="Arial"/>
              </a:rPr>
              <a:t>знать, </a:t>
            </a:r>
            <a:r>
              <a:rPr sz="2400" b="1" spc="-25" dirty="0">
                <a:latin typeface="Arial"/>
                <a:cs typeface="Arial"/>
              </a:rPr>
              <a:t>что </a:t>
            </a:r>
            <a:r>
              <a:rPr sz="2400" b="1" spc="-5" dirty="0">
                <a:latin typeface="Arial"/>
                <a:cs typeface="Arial"/>
              </a:rPr>
              <a:t>именно, </a:t>
            </a:r>
            <a:r>
              <a:rPr sz="2400" b="1" spc="-35" dirty="0">
                <a:latin typeface="Arial"/>
                <a:cs typeface="Arial"/>
              </a:rPr>
              <a:t>когда </a:t>
            </a:r>
            <a:r>
              <a:rPr sz="2400" b="1" spc="-5" dirty="0">
                <a:latin typeface="Arial"/>
                <a:cs typeface="Arial"/>
              </a:rPr>
              <a:t>и по </a:t>
            </a:r>
            <a:r>
              <a:rPr sz="2400" b="1" spc="-10" dirty="0">
                <a:latin typeface="Arial"/>
                <a:cs typeface="Arial"/>
              </a:rPr>
              <a:t>каким  критериям </a:t>
            </a:r>
            <a:r>
              <a:rPr sz="2400" b="1" spc="-35" dirty="0">
                <a:latin typeface="Arial"/>
                <a:cs typeface="Arial"/>
              </a:rPr>
              <a:t>будет</a:t>
            </a:r>
            <a:r>
              <a:rPr sz="2400" b="1" spc="6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контролироваться;</a:t>
            </a:r>
            <a:endParaRPr sz="2400">
              <a:latin typeface="Arial"/>
              <a:cs typeface="Arial"/>
            </a:endParaRPr>
          </a:p>
          <a:p>
            <a:pPr marL="198120" indent="-185420">
              <a:lnSpc>
                <a:spcPct val="100000"/>
              </a:lnSpc>
              <a:buChar char="-"/>
              <a:tabLst>
                <a:tab pos="198755" algn="l"/>
              </a:tabLst>
            </a:pPr>
            <a:r>
              <a:rPr sz="2400" b="1" spc="-20" dirty="0">
                <a:latin typeface="Arial"/>
                <a:cs typeface="Arial"/>
              </a:rPr>
              <a:t>контролировать следует</a:t>
            </a:r>
            <a:r>
              <a:rPr sz="2400" b="1" spc="10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открыто;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  <a:tabLst>
                <a:tab pos="3507740" algn="l"/>
                <a:tab pos="6400800" algn="l"/>
              </a:tabLst>
            </a:pPr>
            <a:r>
              <a:rPr sz="2400" b="1" spc="-5" dirty="0">
                <a:latin typeface="Arial"/>
                <a:cs typeface="Arial"/>
              </a:rPr>
              <a:t>-</a:t>
            </a:r>
            <a:r>
              <a:rPr sz="2400" b="1" spc="-4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с</a:t>
            </a:r>
            <a:r>
              <a:rPr sz="2400" b="1" spc="-20" dirty="0">
                <a:latin typeface="Arial"/>
                <a:cs typeface="Arial"/>
              </a:rPr>
              <a:t>у</a:t>
            </a:r>
            <a:r>
              <a:rPr sz="2400" b="1" spc="-5" dirty="0">
                <a:latin typeface="Arial"/>
                <a:cs typeface="Arial"/>
              </a:rPr>
              <a:t>щ</a:t>
            </a:r>
            <a:r>
              <a:rPr sz="2400" b="1" spc="-30" dirty="0">
                <a:latin typeface="Arial"/>
                <a:cs typeface="Arial"/>
              </a:rPr>
              <a:t>е</a:t>
            </a:r>
            <a:r>
              <a:rPr sz="2400" b="1" dirty="0">
                <a:latin typeface="Arial"/>
                <a:cs typeface="Arial"/>
              </a:rPr>
              <a:t>с</a:t>
            </a:r>
            <a:r>
              <a:rPr sz="2400" b="1" spc="-20" dirty="0">
                <a:latin typeface="Arial"/>
                <a:cs typeface="Arial"/>
              </a:rPr>
              <a:t>т</a:t>
            </a:r>
            <a:r>
              <a:rPr sz="2400" b="1" spc="-30" dirty="0">
                <a:latin typeface="Arial"/>
                <a:cs typeface="Arial"/>
              </a:rPr>
              <a:t>в</a:t>
            </a:r>
            <a:r>
              <a:rPr sz="2400" b="1" spc="-10" dirty="0">
                <a:latin typeface="Arial"/>
                <a:cs typeface="Arial"/>
              </a:rPr>
              <a:t>ля</a:t>
            </a:r>
            <a:r>
              <a:rPr sz="2400" b="1" spc="-5" dirty="0">
                <a:latin typeface="Arial"/>
                <a:cs typeface="Arial"/>
              </a:rPr>
              <a:t>я	</a:t>
            </a:r>
            <a:r>
              <a:rPr sz="2400" b="1" spc="-45" dirty="0">
                <a:latin typeface="Arial"/>
                <a:cs typeface="Arial"/>
              </a:rPr>
              <a:t>к</a:t>
            </a:r>
            <a:r>
              <a:rPr sz="2400" b="1" spc="-5" dirty="0">
                <a:latin typeface="Arial"/>
                <a:cs typeface="Arial"/>
              </a:rPr>
              <a:t>о</a:t>
            </a:r>
            <a:r>
              <a:rPr sz="2400" b="1" dirty="0">
                <a:latin typeface="Arial"/>
                <a:cs typeface="Arial"/>
              </a:rPr>
              <a:t>н</a:t>
            </a:r>
            <a:r>
              <a:rPr sz="2400" b="1" spc="-30" dirty="0">
                <a:latin typeface="Arial"/>
                <a:cs typeface="Arial"/>
              </a:rPr>
              <a:t>т</a:t>
            </a:r>
            <a:r>
              <a:rPr sz="2400" b="1" spc="-5" dirty="0">
                <a:latin typeface="Arial"/>
                <a:cs typeface="Arial"/>
              </a:rPr>
              <a:t>р</a:t>
            </a:r>
            <a:r>
              <a:rPr sz="2400" b="1" spc="-70" dirty="0">
                <a:latin typeface="Arial"/>
                <a:cs typeface="Arial"/>
              </a:rPr>
              <a:t>о</a:t>
            </a:r>
            <a:r>
              <a:rPr sz="2400" b="1" spc="-10" dirty="0">
                <a:latin typeface="Arial"/>
                <a:cs typeface="Arial"/>
              </a:rPr>
              <a:t>ль</a:t>
            </a:r>
            <a:r>
              <a:rPr sz="2400" b="1" spc="-5" dirty="0">
                <a:latin typeface="Arial"/>
                <a:cs typeface="Arial"/>
              </a:rPr>
              <a:t>,	нео</a:t>
            </a:r>
            <a:r>
              <a:rPr sz="2400" b="1" spc="-65" dirty="0">
                <a:latin typeface="Arial"/>
                <a:cs typeface="Arial"/>
              </a:rPr>
              <a:t>б</a:t>
            </a:r>
            <a:r>
              <a:rPr sz="2400" b="1" spc="-70" dirty="0">
                <a:latin typeface="Arial"/>
                <a:cs typeface="Arial"/>
              </a:rPr>
              <a:t>х</a:t>
            </a:r>
            <a:r>
              <a:rPr sz="2400" b="1" spc="-45" dirty="0">
                <a:latin typeface="Arial"/>
                <a:cs typeface="Arial"/>
              </a:rPr>
              <a:t>о</a:t>
            </a:r>
            <a:r>
              <a:rPr sz="2400" b="1" spc="-5" dirty="0">
                <a:latin typeface="Arial"/>
                <a:cs typeface="Arial"/>
              </a:rPr>
              <a:t>д</a:t>
            </a:r>
            <a:r>
              <a:rPr sz="2400" b="1" spc="0" dirty="0">
                <a:latin typeface="Arial"/>
                <a:cs typeface="Arial"/>
              </a:rPr>
              <a:t>и</a:t>
            </a:r>
            <a:r>
              <a:rPr sz="2400" b="1" spc="-45" dirty="0">
                <a:latin typeface="Arial"/>
                <a:cs typeface="Arial"/>
              </a:rPr>
              <a:t>м</a:t>
            </a:r>
            <a:r>
              <a:rPr sz="2400" b="1" spc="-5" dirty="0">
                <a:latin typeface="Arial"/>
                <a:cs typeface="Arial"/>
              </a:rPr>
              <a:t>о  </a:t>
            </a:r>
            <a:r>
              <a:rPr sz="2400" b="1" spc="-10" dirty="0">
                <a:latin typeface="Arial"/>
                <a:cs typeface="Arial"/>
              </a:rPr>
              <a:t>придерживаться </a:t>
            </a:r>
            <a:r>
              <a:rPr sz="2400" b="1" spc="-15" dirty="0">
                <a:latin typeface="Arial"/>
                <a:cs typeface="Arial"/>
              </a:rPr>
              <a:t>доброжелательного </a:t>
            </a:r>
            <a:r>
              <a:rPr sz="2400" b="1" spc="-20" dirty="0">
                <a:latin typeface="Arial"/>
                <a:cs typeface="Arial"/>
              </a:rPr>
              <a:t>тона</a:t>
            </a:r>
            <a:r>
              <a:rPr sz="2400" b="1" spc="1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общения;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buChar char="-"/>
              <a:tabLst>
                <a:tab pos="339090" algn="l"/>
              </a:tabLst>
            </a:pPr>
            <a:r>
              <a:rPr sz="2400" b="1" spc="-5" dirty="0">
                <a:latin typeface="Arial"/>
                <a:cs typeface="Arial"/>
              </a:rPr>
              <a:t>при </a:t>
            </a:r>
            <a:r>
              <a:rPr sz="2400" b="1" spc="-10" dirty="0">
                <a:latin typeface="Arial"/>
                <a:cs typeface="Arial"/>
              </a:rPr>
              <a:t>доведении рекомендаций, указаний, </a:t>
            </a:r>
            <a:r>
              <a:rPr sz="2400" b="1" spc="-15" dirty="0">
                <a:latin typeface="Arial"/>
                <a:cs typeface="Arial"/>
              </a:rPr>
              <a:t>особое </a:t>
            </a:r>
            <a:r>
              <a:rPr sz="2400" b="1" spc="6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внимание </a:t>
            </a:r>
            <a:r>
              <a:rPr sz="2400" b="1" spc="-20" dirty="0">
                <a:latin typeface="Arial"/>
                <a:cs typeface="Arial"/>
              </a:rPr>
              <a:t>уделять </a:t>
            </a:r>
            <a:r>
              <a:rPr sz="2400" b="1" spc="-25" dirty="0">
                <a:latin typeface="Arial"/>
                <a:cs typeface="Arial"/>
              </a:rPr>
              <a:t>изложению </a:t>
            </a:r>
            <a:r>
              <a:rPr sz="2400" b="1" spc="-5" dirty="0">
                <a:latin typeface="Arial"/>
                <a:cs typeface="Arial"/>
              </a:rPr>
              <a:t>причины  </a:t>
            </a:r>
            <a:r>
              <a:rPr sz="2400" b="1" spc="-15" dirty="0">
                <a:latin typeface="Arial"/>
                <a:cs typeface="Arial"/>
              </a:rPr>
              <a:t>возникновения</a:t>
            </a:r>
            <a:r>
              <a:rPr sz="2400" b="1" spc="6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недочетов </a:t>
            </a:r>
            <a:r>
              <a:rPr sz="2400" b="1" dirty="0">
                <a:latin typeface="Arial"/>
                <a:cs typeface="Arial"/>
              </a:rPr>
              <a:t>в </a:t>
            </a:r>
            <a:r>
              <a:rPr sz="2400" b="1" spc="-15" dirty="0">
                <a:latin typeface="Arial"/>
                <a:cs typeface="Arial"/>
              </a:rPr>
              <a:t>работе</a:t>
            </a:r>
            <a:r>
              <a:rPr sz="2400" b="1" spc="6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 </a:t>
            </a:r>
            <a:r>
              <a:rPr sz="2400" b="1" spc="-5" dirty="0">
                <a:latin typeface="Arial"/>
                <a:cs typeface="Arial"/>
              </a:rPr>
              <a:t>путей их  </a:t>
            </a:r>
            <a:r>
              <a:rPr sz="2400" b="1" spc="-15" dirty="0">
                <a:latin typeface="Arial"/>
                <a:cs typeface="Arial"/>
              </a:rPr>
              <a:t>преодоления.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1607</Words>
  <Application>Microsoft Office PowerPoint</Application>
  <PresentationFormat>Экран (4:3)</PresentationFormat>
  <Paragraphs>460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СИСТЕМА КОНТРОЛЯ  В ДОУ И ТЕХНОЛОГИЯ  ЕГО ОСУЩЕСТВЛЕНИЯ</vt:lpstr>
      <vt:lpstr>Контроль в дошкольном</vt:lpstr>
      <vt:lpstr>Важность функции контроля в единой системе работы определяется рядом положений:</vt:lpstr>
      <vt:lpstr>Слайд 4</vt:lpstr>
      <vt:lpstr>Принципы контроля: </vt:lpstr>
      <vt:lpstr>Слайд 6</vt:lpstr>
      <vt:lpstr>Параметры  контроля</vt:lpstr>
      <vt:lpstr>Слайд 8</vt:lpstr>
      <vt:lpstr> При организации контроля необходимо  обращать внимание на следующее:</vt:lpstr>
      <vt:lpstr>К осуществлению контроля в дошкольном учреждении  предъявляются следующие требования:</vt:lpstr>
      <vt:lpstr>Оперативный</vt:lpstr>
      <vt:lpstr>1. Тематический контроль.</vt:lpstr>
      <vt:lpstr>Тематический контроль</vt:lpstr>
      <vt:lpstr>Методические рекомендации по составлению аналитической справки по итогам контроля</vt:lpstr>
      <vt:lpstr>Слайд 15</vt:lpstr>
      <vt:lpstr>Оперативный контроль</vt:lpstr>
      <vt:lpstr>Оперативный контроль</vt:lpstr>
      <vt:lpstr>Примерные вопросы для оперативного контроля.</vt:lpstr>
      <vt:lpstr>Примерные вопросы для оперативного контроля</vt:lpstr>
      <vt:lpstr>Оперативный контроль</vt:lpstr>
      <vt:lpstr>Циклограмма оперативного контроля работы ГБДОУ  детский сад №  на 20  -20  учебный год</vt:lpstr>
      <vt:lpstr>Фронтальный контроль</vt:lpstr>
      <vt:lpstr>Сравнительный (взаимоконтроль)контроль</vt:lpstr>
      <vt:lpstr>Слайд 24</vt:lpstr>
      <vt:lpstr>Слайд 25</vt:lpstr>
      <vt:lpstr>итоговый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RMK07</dc:creator>
  <cp:lastModifiedBy>СКАЗКА</cp:lastModifiedBy>
  <cp:revision>20</cp:revision>
  <dcterms:created xsi:type="dcterms:W3CDTF">2017-10-15T19:57:40Z</dcterms:created>
  <dcterms:modified xsi:type="dcterms:W3CDTF">2019-04-11T12:14:50Z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2017-10-15T00:00:00Z</vt:filetime>
  </property>
</Properties>
</file>